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handoutMasterIdLst>
    <p:handoutMasterId r:id="rId38"/>
  </p:handoutMasterIdLst>
  <p:sldIdLst>
    <p:sldId id="256" r:id="rId2"/>
    <p:sldId id="271" r:id="rId3"/>
    <p:sldId id="272" r:id="rId4"/>
    <p:sldId id="297" r:id="rId5"/>
    <p:sldId id="274"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90" r:id="rId20"/>
    <p:sldId id="291" r:id="rId21"/>
    <p:sldId id="292" r:id="rId22"/>
    <p:sldId id="257" r:id="rId23"/>
    <p:sldId id="258" r:id="rId24"/>
    <p:sldId id="259" r:id="rId25"/>
    <p:sldId id="260" r:id="rId26"/>
    <p:sldId id="261" r:id="rId27"/>
    <p:sldId id="262" r:id="rId28"/>
    <p:sldId id="263" r:id="rId29"/>
    <p:sldId id="264" r:id="rId30"/>
    <p:sldId id="265" r:id="rId31"/>
    <p:sldId id="266" r:id="rId32"/>
    <p:sldId id="300" r:id="rId33"/>
    <p:sldId id="301" r:id="rId34"/>
    <p:sldId id="302" r:id="rId35"/>
    <p:sldId id="299" r:id="rId3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272C7AC-5089-4EEE-A311-741C84192A77}" type="datetimeFigureOut">
              <a:rPr lang="en-US" smtClean="0"/>
              <a:t>10/23/2020</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8D60ACE-3763-4B69-AC7B-1EA821212FDF}" type="slidenum">
              <a:rPr lang="en-US" smtClean="0"/>
              <a:t>‹#›</a:t>
            </a:fld>
            <a:endParaRPr lang="en-US"/>
          </a:p>
        </p:txBody>
      </p:sp>
    </p:spTree>
    <p:extLst>
      <p:ext uri="{BB962C8B-B14F-4D97-AF65-F5344CB8AC3E}">
        <p14:creationId xmlns:p14="http://schemas.microsoft.com/office/powerpoint/2010/main" val="139429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536FE68-BDD0-44A4-99A4-8EE6D131CE47}" type="datetimeFigureOut">
              <a:rPr lang="en-US" smtClean="0"/>
              <a:t>10/23/2020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7EF2F0A-65CA-478E-84D7-69568C4E1FDB}" type="slidenum">
              <a:rPr lang="en-US" smtClean="0"/>
              <a:t>‹#›</a:t>
            </a:fld>
            <a:endParaRPr lang="en-US"/>
          </a:p>
        </p:txBody>
      </p:sp>
    </p:spTree>
    <p:extLst>
      <p:ext uri="{BB962C8B-B14F-4D97-AF65-F5344CB8AC3E}">
        <p14:creationId xmlns:p14="http://schemas.microsoft.com/office/powerpoint/2010/main" val="315245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4: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46" name="Google Shape;46;p4: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982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6: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6: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140" name="Google Shape;140;p16: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884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Clr>
                <a:schemeClr val="dk1"/>
              </a:buClr>
              <a:buSzPts val="1200"/>
            </a:pPr>
            <a:endParaRPr>
              <a:solidFill>
                <a:schemeClr val="dk1"/>
              </a:solidFill>
              <a:latin typeface="Calibri"/>
              <a:ea typeface="Calibri"/>
              <a:cs typeface="Calibri"/>
              <a:sym typeface="Calibri"/>
            </a:endParaRPr>
          </a:p>
        </p:txBody>
      </p:sp>
      <p:sp>
        <p:nvSpPr>
          <p:cNvPr id="148" name="Google Shape;148;p19: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642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8: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Clr>
                <a:schemeClr val="dk1"/>
              </a:buClr>
              <a:buSzPts val="1200"/>
            </a:pPr>
            <a:endParaRPr>
              <a:solidFill>
                <a:schemeClr val="dk1"/>
              </a:solidFill>
              <a:latin typeface="Calibri"/>
              <a:ea typeface="Calibri"/>
              <a:cs typeface="Calibri"/>
              <a:sym typeface="Calibri"/>
            </a:endParaRPr>
          </a:p>
        </p:txBody>
      </p:sp>
      <p:sp>
        <p:nvSpPr>
          <p:cNvPr id="157" name="Google Shape;157;p18: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63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4: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46" name="Google Shape;46;p4: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840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1: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1: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175" name="Google Shape;175;p21: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766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2:notes"/>
          <p:cNvSpPr txBox="1">
            <a:spLocks noGrp="1"/>
          </p:cNvSpPr>
          <p:nvPr>
            <p:ph type="body" idx="1"/>
          </p:nvPr>
        </p:nvSpPr>
        <p:spPr>
          <a:xfrm>
            <a:off x="710248" y="4459526"/>
            <a:ext cx="5681979" cy="4224814"/>
          </a:xfrm>
          <a:prstGeom prst="rect">
            <a:avLst/>
          </a:prstGeom>
          <a:noFill/>
          <a:ln>
            <a:noFill/>
          </a:ln>
        </p:spPr>
        <p:txBody>
          <a:bodyPr spcFirstLastPara="1" wrap="square" lIns="94213" tIns="94213" rIns="94213" bIns="94213" anchor="t" anchorCtr="0">
            <a:noAutofit/>
          </a:bodyPr>
          <a:lstStyle/>
          <a:p>
            <a:pPr>
              <a:buClr>
                <a:schemeClr val="dk1"/>
              </a:buClr>
              <a:buSzPts val="1200"/>
            </a:pPr>
            <a:endParaRPr>
              <a:solidFill>
                <a:schemeClr val="dk1"/>
              </a:solidFill>
              <a:latin typeface="Calibri"/>
              <a:ea typeface="Calibri"/>
              <a:cs typeface="Calibri"/>
              <a:sym typeface="Calibri"/>
            </a:endParaRPr>
          </a:p>
        </p:txBody>
      </p:sp>
      <p:sp>
        <p:nvSpPr>
          <p:cNvPr id="184" name="Google Shape;184;p22: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219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3:notes"/>
          <p:cNvSpPr txBox="1">
            <a:spLocks noGrp="1"/>
          </p:cNvSpPr>
          <p:nvPr>
            <p:ph type="body" idx="1"/>
          </p:nvPr>
        </p:nvSpPr>
        <p:spPr>
          <a:xfrm>
            <a:off x="710248" y="4459526"/>
            <a:ext cx="5681979" cy="4224814"/>
          </a:xfrm>
          <a:prstGeom prst="rect">
            <a:avLst/>
          </a:prstGeom>
          <a:noFill/>
          <a:ln>
            <a:noFill/>
          </a:ln>
        </p:spPr>
        <p:txBody>
          <a:bodyPr spcFirstLastPara="1" wrap="square" lIns="94213" tIns="94213" rIns="94213" bIns="94213" anchor="t" anchorCtr="0">
            <a:noAutofit/>
          </a:bodyPr>
          <a:lstStyle/>
          <a:p>
            <a:pPr>
              <a:buClr>
                <a:schemeClr val="dk1"/>
              </a:buClr>
              <a:buSzPts val="1200"/>
            </a:pPr>
            <a:endParaRPr>
              <a:solidFill>
                <a:schemeClr val="dk1"/>
              </a:solidFill>
              <a:latin typeface="Calibri"/>
              <a:ea typeface="Calibri"/>
              <a:cs typeface="Calibri"/>
              <a:sym typeface="Calibri"/>
            </a:endParaRPr>
          </a:p>
        </p:txBody>
      </p:sp>
      <p:sp>
        <p:nvSpPr>
          <p:cNvPr id="192" name="Google Shape;192;p23: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457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4: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46" name="Google Shape;46;p4: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255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6: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6: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215" name="Google Shape;215;p26: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rgbClr val="000000"/>
              </a:buClr>
              <a:buSzPts val="300"/>
            </a:pPr>
            <a:fld id="{00000000-1234-1234-1234-123412341234}" type="slidenum">
              <a:rPr lang="en-US">
                <a:solidFill>
                  <a:srgbClr val="000000"/>
                </a:solidFill>
                <a:latin typeface="Calibri"/>
                <a:ea typeface="Calibri"/>
                <a:cs typeface="Calibri"/>
                <a:sym typeface="Calibri"/>
              </a:rPr>
              <a:pPr>
                <a:buClr>
                  <a:srgbClr val="000000"/>
                </a:buClr>
                <a:buSzPts val="300"/>
              </a:pPr>
              <a:t>19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656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7: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marL="176679" indent="-176679">
              <a:buClr>
                <a:schemeClr val="dk1"/>
              </a:buClr>
              <a:buSzPts val="1200"/>
            </a:pPr>
            <a:endParaRPr>
              <a:solidFill>
                <a:schemeClr val="dk1"/>
              </a:solidFill>
              <a:latin typeface="Calibri"/>
              <a:ea typeface="Calibri"/>
              <a:cs typeface="Calibri"/>
              <a:sym typeface="Calibri"/>
            </a:endParaRPr>
          </a:p>
        </p:txBody>
      </p:sp>
      <p:sp>
        <p:nvSpPr>
          <p:cNvPr id="223" name="Google Shape;223;p27: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20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51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469900" y="711200"/>
            <a:ext cx="6321425" cy="3556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726030" y="4504430"/>
            <a:ext cx="5808122" cy="4267321"/>
          </a:xfrm>
          <a:prstGeom prst="rect">
            <a:avLst/>
          </a:prstGeom>
          <a:noFill/>
          <a:ln>
            <a:noFill/>
          </a:ln>
        </p:spPr>
        <p:txBody>
          <a:bodyPr spcFirstLastPara="1" wrap="square" lIns="95656" tIns="47815" rIns="95656" bIns="47815"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55" name="Google Shape;55;p5:notes"/>
          <p:cNvSpPr txBox="1">
            <a:spLocks noGrp="1"/>
          </p:cNvSpPr>
          <p:nvPr>
            <p:ph type="sldNum" idx="12"/>
          </p:nvPr>
        </p:nvSpPr>
        <p:spPr>
          <a:xfrm>
            <a:off x="4112494" y="9007215"/>
            <a:ext cx="3146091" cy="474043"/>
          </a:xfrm>
          <a:prstGeom prst="rect">
            <a:avLst/>
          </a:prstGeom>
          <a:noFill/>
          <a:ln>
            <a:noFill/>
          </a:ln>
        </p:spPr>
        <p:txBody>
          <a:bodyPr spcFirstLastPara="1" wrap="square" lIns="95656" tIns="47815" rIns="95656" bIns="47815"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396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e2ceae92b_0_1: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Google Shape;230;g3e2ceae92b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
        <p:nvSpPr>
          <p:cNvPr id="231" name="Google Shape;231;g3e2ceae92b_0_1:notes"/>
          <p:cNvSpPr txBox="1">
            <a:spLocks noGrp="1"/>
          </p:cNvSpPr>
          <p:nvPr>
            <p:ph type="sldNum" idx="12"/>
          </p:nvPr>
        </p:nvSpPr>
        <p:spPr>
          <a:xfrm>
            <a:off x="4023091" y="8917422"/>
            <a:ext cx="3077739" cy="469424"/>
          </a:xfrm>
          <a:prstGeom prst="rect">
            <a:avLst/>
          </a:prstGeom>
        </p:spPr>
        <p:txBody>
          <a:bodyPr spcFirstLastPara="1" wrap="square" lIns="94213" tIns="47094" rIns="94213" bIns="47094" anchor="b" anchorCtr="0">
            <a:noAutofit/>
          </a:bodyPr>
          <a:lstStyle/>
          <a:p>
            <a:pPr>
              <a:buClr>
                <a:schemeClr val="dk1"/>
              </a:buClr>
              <a:buSzPts val="300"/>
            </a:pPr>
            <a:fld id="{00000000-1234-1234-1234-123412341234}" type="slidenum">
              <a:rPr lang="en-US"/>
              <a:pPr>
                <a:buClr>
                  <a:schemeClr val="dk1"/>
                </a:buClr>
                <a:buSzPts val="300"/>
              </a:pPr>
              <a:t>21</a:t>
            </a:fld>
            <a:endParaRPr/>
          </a:p>
        </p:txBody>
      </p:sp>
    </p:spTree>
    <p:extLst>
      <p:ext uri="{BB962C8B-B14F-4D97-AF65-F5344CB8AC3E}">
        <p14:creationId xmlns:p14="http://schemas.microsoft.com/office/powerpoint/2010/main" val="54759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Clr>
                <a:schemeClr val="dk1"/>
              </a:buClr>
              <a:buSzPts val="1200"/>
            </a:pPr>
            <a:endParaRPr>
              <a:solidFill>
                <a:schemeClr val="dk1"/>
              </a:solidFill>
              <a:latin typeface="Calibri"/>
              <a:ea typeface="Calibri"/>
              <a:cs typeface="Calibri"/>
              <a:sym typeface="Calibri"/>
            </a:endParaRPr>
          </a:p>
        </p:txBody>
      </p:sp>
      <p:sp>
        <p:nvSpPr>
          <p:cNvPr id="63" name="Google Shape;63;p6:notes"/>
          <p:cNvSpPr txBox="1">
            <a:spLocks noGrp="1"/>
          </p:cNvSpPr>
          <p:nvPr>
            <p:ph type="sldNum" idx="12"/>
          </p:nvPr>
        </p:nvSpPr>
        <p:spPr>
          <a:xfrm>
            <a:off x="4023091" y="8917422"/>
            <a:ext cx="3077739" cy="469424"/>
          </a:xfrm>
          <a:prstGeom prst="rect">
            <a:avLst/>
          </a:prstGeom>
          <a:noFill/>
          <a:ln>
            <a:noFill/>
          </a:ln>
        </p:spPr>
        <p:txBody>
          <a:bodyPr spcFirstLastPara="1" wrap="square" lIns="94213" tIns="47094" rIns="94213" bIns="47094" anchor="b" anchorCtr="0">
            <a:noAutofit/>
          </a:bodyPr>
          <a:lstStyle/>
          <a:p>
            <a:pPr algn="l">
              <a:buClr>
                <a:srgbClr val="000000"/>
              </a:buClr>
              <a:buSzPts val="1400"/>
            </a:pPr>
            <a:fld id="{00000000-1234-1234-1234-123412341234}" type="slidenum">
              <a:rPr lang="en-US" sz="1400">
                <a:solidFill>
                  <a:srgbClr val="000000"/>
                </a:solidFill>
                <a:latin typeface="Arial"/>
                <a:ea typeface="Arial"/>
                <a:cs typeface="Arial"/>
                <a:sym typeface="Arial"/>
              </a:rPr>
              <a:pPr algn="l">
                <a:buClr>
                  <a:srgbClr val="000000"/>
                </a:buClr>
                <a:buSzPts val="1400"/>
              </a:pPr>
              <a:t>4</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7545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7: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7: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72" name="Google Shape;72;p7:notes"/>
          <p:cNvSpPr txBox="1">
            <a:spLocks noGrp="1"/>
          </p:cNvSpPr>
          <p:nvPr>
            <p:ph type="sldNum" idx="12"/>
          </p:nvPr>
        </p:nvSpPr>
        <p:spPr>
          <a:xfrm>
            <a:off x="4023091" y="8917422"/>
            <a:ext cx="3077739"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548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0: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0: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90" name="Google Shape;90;p10:notes"/>
          <p:cNvSpPr txBox="1">
            <a:spLocks noGrp="1"/>
          </p:cNvSpPr>
          <p:nvPr>
            <p:ph type="sldNum" idx="12"/>
          </p:nvPr>
        </p:nvSpPr>
        <p:spPr>
          <a:xfrm>
            <a:off x="4023091" y="8917422"/>
            <a:ext cx="3077739"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988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4: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46" name="Google Shape;46;p4: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551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3:notes"/>
          <p:cNvSpPr txBox="1">
            <a:spLocks noGrp="1"/>
          </p:cNvSpPr>
          <p:nvPr>
            <p:ph type="body" idx="1"/>
          </p:nvPr>
        </p:nvSpPr>
        <p:spPr>
          <a:xfrm>
            <a:off x="710248" y="4459526"/>
            <a:ext cx="5681979" cy="4224814"/>
          </a:xfrm>
          <a:prstGeom prst="rect">
            <a:avLst/>
          </a:prstGeom>
          <a:noFill/>
          <a:ln>
            <a:noFill/>
          </a:ln>
        </p:spPr>
        <p:txBody>
          <a:bodyPr spcFirstLastPara="1" wrap="square" lIns="94213" tIns="94213" rIns="94213" bIns="94213" anchor="t" anchorCtr="0">
            <a:noAutofit/>
          </a:bodyPr>
          <a:lstStyle/>
          <a:p>
            <a:pPr>
              <a:buClr>
                <a:schemeClr val="dk1"/>
              </a:buClr>
              <a:buSzPts val="1200"/>
            </a:pPr>
            <a:endParaRPr dirty="0">
              <a:solidFill>
                <a:schemeClr val="dk1"/>
              </a:solidFill>
              <a:latin typeface="Calibri"/>
              <a:ea typeface="Calibri"/>
              <a:cs typeface="Calibri"/>
              <a:sym typeface="Calibri"/>
            </a:endParaRPr>
          </a:p>
        </p:txBody>
      </p:sp>
      <p:sp>
        <p:nvSpPr>
          <p:cNvPr id="112" name="Google Shape;112;p13: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919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4: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46" name="Google Shape;46;p4: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314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5:notes"/>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5:notes"/>
          <p:cNvSpPr txBox="1">
            <a:spLocks noGrp="1"/>
          </p:cNvSpPr>
          <p:nvPr>
            <p:ph type="body" idx="1"/>
          </p:nvPr>
        </p:nvSpPr>
        <p:spPr>
          <a:xfrm>
            <a:off x="710248" y="4459526"/>
            <a:ext cx="5681979" cy="4224814"/>
          </a:xfrm>
          <a:prstGeom prst="rect">
            <a:avLst/>
          </a:prstGeom>
          <a:noFill/>
          <a:ln>
            <a:noFill/>
          </a:ln>
        </p:spPr>
        <p:txBody>
          <a:bodyPr spcFirstLastPara="1" wrap="square" lIns="94213" tIns="47094" rIns="94213" bIns="47094" anchor="t" anchorCtr="0">
            <a:noAutofit/>
          </a:bodyPr>
          <a:lstStyle/>
          <a:p>
            <a:pPr>
              <a:buClr>
                <a:schemeClr val="dk1"/>
              </a:buClr>
              <a:buSzPts val="300"/>
            </a:pPr>
            <a:endParaRPr>
              <a:solidFill>
                <a:schemeClr val="dk1"/>
              </a:solidFill>
              <a:latin typeface="Calibri"/>
              <a:ea typeface="Calibri"/>
              <a:cs typeface="Calibri"/>
              <a:sym typeface="Calibri"/>
            </a:endParaRPr>
          </a:p>
        </p:txBody>
      </p:sp>
      <p:sp>
        <p:nvSpPr>
          <p:cNvPr id="130" name="Google Shape;130;p15:notes"/>
          <p:cNvSpPr txBox="1">
            <a:spLocks noGrp="1"/>
          </p:cNvSpPr>
          <p:nvPr>
            <p:ph type="sldNum" idx="12"/>
          </p:nvPr>
        </p:nvSpPr>
        <p:spPr>
          <a:xfrm>
            <a:off x="4023092" y="8917422"/>
            <a:ext cx="3077738" cy="469424"/>
          </a:xfrm>
          <a:prstGeom prst="rect">
            <a:avLst/>
          </a:prstGeom>
          <a:noFill/>
          <a:ln>
            <a:noFill/>
          </a:ln>
        </p:spPr>
        <p:txBody>
          <a:bodyPr spcFirstLastPara="1" wrap="square" lIns="94213" tIns="47094" rIns="94213" bIns="47094"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3255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0" y="0"/>
            <a:ext cx="12192000" cy="1295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6" name="Google Shape;16;p2"/>
          <p:cNvSpPr txBox="1">
            <a:spLocks noGrp="1"/>
          </p:cNvSpPr>
          <p:nvPr>
            <p:ph type="sldNum" idx="12"/>
          </p:nvPr>
        </p:nvSpPr>
        <p:spPr>
          <a:xfrm>
            <a:off x="9347201" y="6553201"/>
            <a:ext cx="2844799" cy="3428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17" name="Google Shape;17;p2"/>
          <p:cNvSpPr txBox="1">
            <a:spLocks noGrp="1"/>
          </p:cNvSpPr>
          <p:nvPr>
            <p:ph type="body" idx="1"/>
          </p:nvPr>
        </p:nvSpPr>
        <p:spPr>
          <a:xfrm>
            <a:off x="203201" y="1295401"/>
            <a:ext cx="11785599" cy="51053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77491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140155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uisianabelieves.com/academics/acemic-standards"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www.louisianabelieves.com/resources/family-support-toolbox" TargetMode="External"/><Relationship Id="rId7" Type="http://schemas.openxmlformats.org/officeDocument/2006/relationships/hyperlink" Target="https://www.pta.org/home/family-resources/family-guide"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www.learnzillion.com/resources/81666-english-language-arts-guidebook-units" TargetMode="External"/><Relationship Id="rId5" Type="http://schemas.openxmlformats.org/officeDocument/2006/relationships/hyperlink" Target="http://www.greatminds.org/math/parents" TargetMode="External"/><Relationship Id="rId4" Type="http://schemas.openxmlformats.org/officeDocument/2006/relationships/hyperlink" Target="http://www.greatschools.org/gk/mileston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Eroberts@ebrschools.org" TargetMode="External"/><Relationship Id="rId2" Type="http://schemas.openxmlformats.org/officeDocument/2006/relationships/hyperlink" Target="http://wedgewoodelem.weebly.com/" TargetMode="External"/><Relationship Id="rId1" Type="http://schemas.openxmlformats.org/officeDocument/2006/relationships/slideLayout" Target="../slideLayouts/slideLayout2.xml"/><Relationship Id="rId5" Type="http://schemas.openxmlformats.org/officeDocument/2006/relationships/hyperlink" Target="mailto:Bwilliams13@ebrschools.org" TargetMode="External"/><Relationship Id="rId4" Type="http://schemas.openxmlformats.org/officeDocument/2006/relationships/hyperlink" Target="mailto:Bhinton@ebrschool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Wedgewood Elementary</a:t>
            </a:r>
            <a:br>
              <a:rPr lang="en-US" dirty="0"/>
            </a:br>
            <a:r>
              <a:rPr lang="en-US" dirty="0"/>
              <a:t>Back to School Night</a:t>
            </a:r>
          </a:p>
        </p:txBody>
      </p:sp>
      <p:sp>
        <p:nvSpPr>
          <p:cNvPr id="3" name="Subtitle 2"/>
          <p:cNvSpPr>
            <a:spLocks noGrp="1"/>
          </p:cNvSpPr>
          <p:nvPr>
            <p:ph type="subTitle" idx="1"/>
          </p:nvPr>
        </p:nvSpPr>
        <p:spPr/>
        <p:txBody>
          <a:bodyPr/>
          <a:lstStyle/>
          <a:p>
            <a:r>
              <a:rPr lang="en-US"/>
              <a:t>September 10, </a:t>
            </a:r>
            <a:r>
              <a:rPr lang="en-US" dirty="0"/>
              <a:t>2020</a:t>
            </a:r>
          </a:p>
          <a:p>
            <a:endParaRPr lang="en-US" dirty="0"/>
          </a:p>
        </p:txBody>
      </p:sp>
    </p:spTree>
    <p:extLst>
      <p:ext uri="{BB962C8B-B14F-4D97-AF65-F5344CB8AC3E}">
        <p14:creationId xmlns:p14="http://schemas.microsoft.com/office/powerpoint/2010/main" val="103018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body" idx="1"/>
          </p:nvPr>
        </p:nvSpPr>
        <p:spPr>
          <a:xfrm>
            <a:off x="1574801" y="1403350"/>
            <a:ext cx="6610349" cy="4972800"/>
          </a:xfrm>
          <a:prstGeom prst="rect">
            <a:avLst/>
          </a:prstGeom>
          <a:noFill/>
          <a:ln>
            <a:noFill/>
          </a:ln>
        </p:spPr>
        <p:txBody>
          <a:bodyPr spcFirstLastPara="1" vert="horz" wrap="square" lIns="91425" tIns="45700" rIns="91425" bIns="45700" rtlCol="0" anchor="t" anchorCtr="0">
            <a:noAutofit/>
          </a:bodyPr>
          <a:lstStyle/>
          <a:p>
            <a:pPr marL="0" indent="0">
              <a:spcBef>
                <a:spcPts val="0"/>
              </a:spcBef>
              <a:buSzPts val="450"/>
              <a:buNone/>
            </a:pPr>
            <a:r>
              <a:rPr lang="en-US" sz="1800" b="1"/>
              <a:t>Educational Standards:</a:t>
            </a:r>
            <a:endParaRPr/>
          </a:p>
          <a:p>
            <a:pPr marL="230188" indent="-217488">
              <a:spcBef>
                <a:spcPts val="400"/>
              </a:spcBef>
              <a:buSzPts val="1800"/>
            </a:pPr>
            <a:r>
              <a:rPr lang="en-US" sz="1800"/>
              <a:t>set clear and consistent learning expectations for students and teachers;</a:t>
            </a:r>
            <a:endParaRPr/>
          </a:p>
          <a:p>
            <a:pPr marL="230188" indent="-217488">
              <a:spcBef>
                <a:spcPts val="400"/>
              </a:spcBef>
              <a:buSzPts val="1800"/>
            </a:pPr>
            <a:r>
              <a:rPr lang="en-US" sz="1800"/>
              <a:t>define what students should know and be able to do in a particular subject at each grade level; and</a:t>
            </a:r>
            <a:endParaRPr/>
          </a:p>
          <a:p>
            <a:pPr marL="230186" indent="-217486">
              <a:spcBef>
                <a:spcPts val="400"/>
              </a:spcBef>
              <a:buSzPts val="1800"/>
            </a:pPr>
            <a:r>
              <a:rPr lang="en-US" sz="1800"/>
              <a:t>help set high goals for all students.</a:t>
            </a:r>
            <a:endParaRPr/>
          </a:p>
          <a:p>
            <a:pPr marL="0" indent="0">
              <a:spcBef>
                <a:spcPts val="400"/>
              </a:spcBef>
              <a:buSzPts val="1000"/>
              <a:buNone/>
            </a:pPr>
            <a:endParaRPr sz="1000"/>
          </a:p>
          <a:p>
            <a:pPr marL="0" indent="0">
              <a:spcBef>
                <a:spcPts val="0"/>
              </a:spcBef>
              <a:buSzPts val="1800"/>
              <a:buNone/>
            </a:pPr>
            <a:r>
              <a:rPr lang="en-US" sz="1800" b="1"/>
              <a:t>Standards help students to: </a:t>
            </a:r>
            <a:endParaRPr/>
          </a:p>
          <a:p>
            <a:pPr marL="233363" indent="-228600">
              <a:spcBef>
                <a:spcPts val="360"/>
              </a:spcBef>
              <a:buSzPts val="1800"/>
            </a:pPr>
            <a:r>
              <a:rPr lang="en-US" sz="1800" b="1"/>
              <a:t>Develop</a:t>
            </a:r>
            <a:r>
              <a:rPr lang="en-US" sz="1800">
                <a:solidFill>
                  <a:srgbClr val="246888"/>
                </a:solidFill>
              </a:rPr>
              <a:t> </a:t>
            </a:r>
            <a:r>
              <a:rPr lang="en-US" sz="1800"/>
              <a:t>deep understanding, skill, and fluency in mathematics</a:t>
            </a:r>
            <a:endParaRPr/>
          </a:p>
          <a:p>
            <a:pPr marL="233363" indent="-228600">
              <a:spcBef>
                <a:spcPts val="360"/>
              </a:spcBef>
              <a:buSzPts val="1800"/>
            </a:pPr>
            <a:r>
              <a:rPr lang="en-US" sz="1800" b="1"/>
              <a:t>Think</a:t>
            </a:r>
            <a:r>
              <a:rPr lang="en-US" sz="1800"/>
              <a:t> critically in mathematics through speaking, writing, and solving problems</a:t>
            </a:r>
            <a:endParaRPr/>
          </a:p>
          <a:p>
            <a:pPr marL="233363" indent="-228600">
              <a:spcBef>
                <a:spcPts val="360"/>
              </a:spcBef>
              <a:buSzPts val="1800"/>
            </a:pPr>
            <a:r>
              <a:rPr lang="en-US" sz="1800" b="1"/>
              <a:t>Apply</a:t>
            </a:r>
            <a:r>
              <a:rPr lang="en-US" sz="1800"/>
              <a:t> mathematics to real-world problems and tasks</a:t>
            </a:r>
            <a:endParaRPr/>
          </a:p>
          <a:p>
            <a:pPr marL="233363" indent="-228600">
              <a:spcBef>
                <a:spcPts val="360"/>
              </a:spcBef>
              <a:buSzPts val="1800"/>
            </a:pPr>
            <a:r>
              <a:rPr lang="en-US" sz="1800" b="1"/>
              <a:t>Build</a:t>
            </a:r>
            <a:r>
              <a:rPr lang="en-US" sz="1800"/>
              <a:t> knowledge, discuss, and write about topics, themes, and ideas in complex texts</a:t>
            </a:r>
            <a:endParaRPr/>
          </a:p>
          <a:p>
            <a:pPr marL="233363" indent="-228600">
              <a:spcBef>
                <a:spcPts val="360"/>
              </a:spcBef>
              <a:buSzPts val="1800"/>
            </a:pPr>
            <a:r>
              <a:rPr lang="en-US" sz="1800" b="1"/>
              <a:t>Support</a:t>
            </a:r>
            <a:r>
              <a:rPr lang="en-US" sz="1800"/>
              <a:t> thoughts and opinions about complex text using evidence</a:t>
            </a:r>
            <a:endParaRPr/>
          </a:p>
          <a:p>
            <a:pPr marL="0" indent="0" algn="ctr">
              <a:spcBef>
                <a:spcPts val="400"/>
              </a:spcBef>
              <a:buSzPts val="1600"/>
              <a:buNone/>
            </a:pPr>
            <a:r>
              <a:rPr lang="en-US" sz="1600" u="sng">
                <a:solidFill>
                  <a:schemeClr val="hlink"/>
                </a:solidFill>
                <a:hlinkClick r:id="rId3"/>
              </a:rPr>
              <a:t>www.louisianabelieves.com/academics/academic-standards</a:t>
            </a:r>
            <a:r>
              <a:rPr lang="en-US" sz="1600"/>
              <a:t> </a:t>
            </a:r>
            <a:endParaRPr sz="1600"/>
          </a:p>
        </p:txBody>
      </p:sp>
      <p:sp>
        <p:nvSpPr>
          <p:cNvPr id="133" name="Google Shape;133;p16"/>
          <p:cNvSpPr txBox="1">
            <a:spLocks noGrp="1"/>
          </p:cNvSpPr>
          <p:nvPr>
            <p:ph type="title"/>
          </p:nvPr>
        </p:nvSpPr>
        <p:spPr>
          <a:xfrm>
            <a:off x="1396774" y="280554"/>
            <a:ext cx="9144000" cy="1295400"/>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Louisiana Student Standards</a:t>
            </a:r>
            <a:endParaRPr dirty="0"/>
          </a:p>
        </p:txBody>
      </p:sp>
      <p:sp>
        <p:nvSpPr>
          <p:cNvPr id="134" name="Google Shape;134;p16"/>
          <p:cNvSpPr txBox="1">
            <a:spLocks noGrp="1"/>
          </p:cNvSpPr>
          <p:nvPr>
            <p:ph type="sldNum" idx="12"/>
          </p:nvPr>
        </p:nvSpPr>
        <p:spPr>
          <a:xfrm>
            <a:off x="8534401" y="6553201"/>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a:t>
            </a:fld>
            <a:endParaRPr/>
          </a:p>
        </p:txBody>
      </p:sp>
      <p:sp>
        <p:nvSpPr>
          <p:cNvPr id="135" name="Google Shape;135;p16"/>
          <p:cNvSpPr txBox="1"/>
          <p:nvPr/>
        </p:nvSpPr>
        <p:spPr>
          <a:xfrm>
            <a:off x="9592235" y="836705"/>
            <a:ext cx="184666" cy="369332"/>
          </a:xfrm>
          <a:prstGeom prst="rect">
            <a:avLst/>
          </a:prstGeom>
          <a:noFill/>
          <a:ln>
            <a:noFill/>
          </a:ln>
        </p:spPr>
        <p:txBody>
          <a:bodyPr spcFirstLastPara="1" wrap="square" lIns="91425" tIns="45700" rIns="91425" bIns="45700" anchor="t" anchorCtr="0">
            <a:noAutofit/>
          </a:bodyPr>
          <a:lstStyle/>
          <a:p>
            <a:pPr>
              <a:buClr>
                <a:srgbClr val="000000"/>
              </a:buClr>
              <a:buSzPts val="1800"/>
            </a:pPr>
            <a:endParaRPr>
              <a:solidFill>
                <a:schemeClr val="dk1"/>
              </a:solidFill>
              <a:latin typeface="Calibri"/>
              <a:ea typeface="Calibri"/>
              <a:cs typeface="Calibri"/>
              <a:sym typeface="Calibri"/>
            </a:endParaRPr>
          </a:p>
        </p:txBody>
      </p:sp>
      <p:sp>
        <p:nvSpPr>
          <p:cNvPr id="136" name="Google Shape;136;p16"/>
          <p:cNvSpPr txBox="1"/>
          <p:nvPr/>
        </p:nvSpPr>
        <p:spPr>
          <a:xfrm>
            <a:off x="8185150" y="1441610"/>
            <a:ext cx="2355624" cy="4744900"/>
          </a:xfrm>
          <a:prstGeom prst="rect">
            <a:avLst/>
          </a:prstGeom>
          <a:solidFill>
            <a:srgbClr val="31859B"/>
          </a:solidFill>
          <a:ln>
            <a:noFill/>
          </a:ln>
          <a:effectLst>
            <a:outerShdw blurRad="57785" dist="33020" dir="3180000" algn="ctr">
              <a:srgbClr val="000000">
                <a:alpha val="29803"/>
              </a:srgbClr>
            </a:outerShdw>
          </a:effectLst>
        </p:spPr>
        <p:txBody>
          <a:bodyPr spcFirstLastPara="1" wrap="square" lIns="91425" tIns="45700" rIns="91425" bIns="45700" anchor="t" anchorCtr="0">
            <a:noAutofit/>
          </a:bodyPr>
          <a:lstStyle/>
          <a:p>
            <a:pPr algn="ctr">
              <a:buClr>
                <a:schemeClr val="lt1"/>
              </a:buClr>
              <a:buSzPts val="500"/>
            </a:pPr>
            <a:r>
              <a:rPr lang="en-US" sz="2000" b="1">
                <a:solidFill>
                  <a:schemeClr val="lt1"/>
                </a:solidFill>
                <a:latin typeface="Calibri"/>
                <a:ea typeface="Calibri"/>
                <a:cs typeface="Calibri"/>
                <a:sym typeface="Calibri"/>
              </a:rPr>
              <a:t>Why are standards important?</a:t>
            </a:r>
            <a:endParaRPr/>
          </a:p>
          <a:p>
            <a:pPr algn="ctr">
              <a:buClr>
                <a:srgbClr val="000000"/>
              </a:buClr>
              <a:buSzPts val="1000"/>
            </a:pPr>
            <a:endParaRPr sz="600">
              <a:solidFill>
                <a:schemeClr val="dk1"/>
              </a:solidFill>
              <a:latin typeface="Calibri"/>
              <a:ea typeface="Calibri"/>
              <a:cs typeface="Calibri"/>
              <a:sym typeface="Calibri"/>
            </a:endParaRPr>
          </a:p>
          <a:p>
            <a:pPr algn="ctr">
              <a:buClr>
                <a:schemeClr val="lt1"/>
              </a:buClr>
              <a:buSzPts val="1400"/>
            </a:pPr>
            <a:r>
              <a:rPr lang="en-US" sz="1400">
                <a:solidFill>
                  <a:schemeClr val="lt1"/>
                </a:solidFill>
                <a:latin typeface="Calibri"/>
                <a:ea typeface="Calibri"/>
                <a:cs typeface="Calibri"/>
                <a:sym typeface="Calibri"/>
              </a:rPr>
              <a:t>T</a:t>
            </a:r>
            <a:r>
              <a:rPr lang="en-US" sz="1600">
                <a:solidFill>
                  <a:schemeClr val="lt1"/>
                </a:solidFill>
                <a:latin typeface="Calibri"/>
                <a:ea typeface="Calibri"/>
                <a:cs typeface="Calibri"/>
                <a:sym typeface="Calibri"/>
              </a:rPr>
              <a:t>he Louisiana Student Standards assure that all students, regardless of their address, background, or ability, have a clear roadmap to success in college or a career. </a:t>
            </a:r>
            <a:endParaRPr/>
          </a:p>
          <a:p>
            <a:pPr algn="ctr">
              <a:buClr>
                <a:schemeClr val="lt1"/>
              </a:buClr>
              <a:buSzPts val="400"/>
            </a:pPr>
            <a:r>
              <a:rPr lang="en-US" sz="1600">
                <a:solidFill>
                  <a:schemeClr val="lt1"/>
                </a:solidFill>
                <a:latin typeface="Calibri"/>
                <a:ea typeface="Calibri"/>
                <a:cs typeface="Calibri"/>
                <a:sym typeface="Calibri"/>
              </a:rPr>
              <a:t>Clearly defined goals help families and teachers work together to ensure that students succeed, have access to extra assistance when they need it, and are challenged appropriately.</a:t>
            </a:r>
            <a:endParaRPr/>
          </a:p>
        </p:txBody>
      </p:sp>
    </p:spTree>
    <p:extLst>
      <p:ext uri="{BB962C8B-B14F-4D97-AF65-F5344CB8AC3E}">
        <p14:creationId xmlns:p14="http://schemas.microsoft.com/office/powerpoint/2010/main" val="256567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body" idx="1"/>
          </p:nvPr>
        </p:nvSpPr>
        <p:spPr>
          <a:xfrm>
            <a:off x="1676401" y="2286001"/>
            <a:ext cx="8839199" cy="2438399"/>
          </a:xfrm>
          <a:prstGeom prst="rect">
            <a:avLst/>
          </a:prstGeom>
          <a:noFill/>
          <a:ln>
            <a:noFill/>
          </a:ln>
        </p:spPr>
        <p:txBody>
          <a:bodyPr spcFirstLastPara="1" vert="horz" wrap="square" lIns="91425" tIns="45700" rIns="91425" bIns="45700" rtlCol="0" anchor="t" anchorCtr="0">
            <a:noAutofit/>
          </a:bodyPr>
          <a:lstStyle/>
          <a:p>
            <a:pPr marL="0" indent="0" algn="ctr">
              <a:lnSpc>
                <a:spcPct val="120000"/>
              </a:lnSpc>
              <a:spcBef>
                <a:spcPts val="0"/>
              </a:spcBef>
              <a:buClr>
                <a:srgbClr val="FF0000"/>
              </a:buClr>
              <a:buSzPts val="500"/>
              <a:buNone/>
            </a:pPr>
            <a:r>
              <a:rPr lang="en-US" sz="2000">
                <a:solidFill>
                  <a:srgbClr val="FF0000"/>
                </a:solidFill>
              </a:rPr>
              <a:t>.</a:t>
            </a:r>
            <a:endParaRPr/>
          </a:p>
          <a:p>
            <a:pPr marL="230188" indent="-230188">
              <a:lnSpc>
                <a:spcPct val="120000"/>
              </a:lnSpc>
              <a:spcBef>
                <a:spcPts val="620"/>
              </a:spcBef>
              <a:buSzPts val="1600"/>
              <a:buNone/>
            </a:pPr>
            <a:endParaRPr sz="1600"/>
          </a:p>
          <a:p>
            <a:pPr marL="230188" indent="-230188">
              <a:spcBef>
                <a:spcPts val="860"/>
              </a:spcBef>
              <a:buSzPts val="2800"/>
              <a:buNone/>
            </a:pPr>
            <a:endParaRPr sz="2800"/>
          </a:p>
          <a:p>
            <a:pPr marL="0" indent="0">
              <a:spcBef>
                <a:spcPts val="560"/>
              </a:spcBef>
              <a:buSzPts val="700"/>
              <a:buNone/>
            </a:pPr>
            <a:endParaRPr sz="2800"/>
          </a:p>
          <a:p>
            <a:pPr marL="230188" indent="-230188">
              <a:spcBef>
                <a:spcPts val="560"/>
              </a:spcBef>
              <a:buSzPts val="2800"/>
              <a:buNone/>
            </a:pPr>
            <a:endParaRPr sz="2800"/>
          </a:p>
        </p:txBody>
      </p:sp>
      <p:sp>
        <p:nvSpPr>
          <p:cNvPr id="143" name="Google Shape;143;p17"/>
          <p:cNvSpPr txBox="1">
            <a:spLocks noGrp="1"/>
          </p:cNvSpPr>
          <p:nvPr>
            <p:ph type="title"/>
          </p:nvPr>
        </p:nvSpPr>
        <p:spPr>
          <a:xfrm>
            <a:off x="1524000" y="152400"/>
            <a:ext cx="9144000" cy="1295400"/>
          </a:xfrm>
          <a:prstGeom prst="rect">
            <a:avLst/>
          </a:prstGeom>
          <a:noFill/>
          <a:ln>
            <a:noFill/>
          </a:ln>
        </p:spPr>
        <p:txBody>
          <a:bodyPr spcFirstLastPara="1" vert="horz" wrap="square" lIns="91425" tIns="45700" rIns="91425" bIns="45700" rtlCol="0" anchor="ctr" anchorCtr="0">
            <a:noAutofit/>
          </a:bodyPr>
          <a:lstStyle/>
          <a:p>
            <a:pPr>
              <a:lnSpc>
                <a:spcPct val="110000"/>
              </a:lnSpc>
              <a:buSzPts val="700"/>
            </a:pPr>
            <a:r>
              <a:rPr lang="en-US" sz="2800"/>
              <a:t>Our Curriculum</a:t>
            </a:r>
            <a:endParaRPr/>
          </a:p>
        </p:txBody>
      </p:sp>
      <p:sp>
        <p:nvSpPr>
          <p:cNvPr id="144" name="Google Shape;144;p17"/>
          <p:cNvSpPr txBox="1">
            <a:spLocks noGrp="1"/>
          </p:cNvSpPr>
          <p:nvPr>
            <p:ph type="sldNum" idx="12"/>
          </p:nvPr>
        </p:nvSpPr>
        <p:spPr>
          <a:xfrm>
            <a:off x="8534401" y="6553201"/>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a:t>
            </a:fld>
            <a:endParaRPr/>
          </a:p>
        </p:txBody>
      </p:sp>
      <p:graphicFrame>
        <p:nvGraphicFramePr>
          <p:cNvPr id="145" name="Google Shape;145;p17"/>
          <p:cNvGraphicFramePr/>
          <p:nvPr>
            <p:extLst>
              <p:ext uri="{D42A27DB-BD31-4B8C-83A1-F6EECF244321}">
                <p14:modId xmlns:p14="http://schemas.microsoft.com/office/powerpoint/2010/main" val="297881235"/>
              </p:ext>
            </p:extLst>
          </p:nvPr>
        </p:nvGraphicFramePr>
        <p:xfrm>
          <a:off x="2036279" y="945031"/>
          <a:ext cx="8479321" cy="5608170"/>
        </p:xfrm>
        <a:graphic>
          <a:graphicData uri="http://schemas.openxmlformats.org/drawingml/2006/table">
            <a:tbl>
              <a:tblPr>
                <a:noFill/>
              </a:tblPr>
              <a:tblGrid>
                <a:gridCol w="1598424">
                  <a:extLst>
                    <a:ext uri="{9D8B030D-6E8A-4147-A177-3AD203B41FA5}">
                      <a16:colId xmlns:a16="http://schemas.microsoft.com/office/drawing/2014/main" val="20000"/>
                    </a:ext>
                  </a:extLst>
                </a:gridCol>
                <a:gridCol w="1959640">
                  <a:extLst>
                    <a:ext uri="{9D8B030D-6E8A-4147-A177-3AD203B41FA5}">
                      <a16:colId xmlns:a16="http://schemas.microsoft.com/office/drawing/2014/main" val="20001"/>
                    </a:ext>
                  </a:extLst>
                </a:gridCol>
                <a:gridCol w="4921257">
                  <a:extLst>
                    <a:ext uri="{9D8B030D-6E8A-4147-A177-3AD203B41FA5}">
                      <a16:colId xmlns:a16="http://schemas.microsoft.com/office/drawing/2014/main" val="20002"/>
                    </a:ext>
                  </a:extLst>
                </a:gridCol>
              </a:tblGrid>
              <a:tr h="356159">
                <a:tc>
                  <a:txBody>
                    <a:bodyPr/>
                    <a:lstStyle/>
                    <a:p>
                      <a:pPr marL="0" marR="0" lvl="0" indent="0" algn="ctr" rtl="0">
                        <a:lnSpc>
                          <a:spcPct val="100000"/>
                        </a:lnSpc>
                        <a:spcBef>
                          <a:spcPts val="0"/>
                        </a:spcBef>
                        <a:spcAft>
                          <a:spcPts val="0"/>
                        </a:spcAft>
                        <a:buClr>
                          <a:schemeClr val="lt1"/>
                        </a:buClr>
                        <a:buSzPts val="1600"/>
                        <a:buFont typeface="Calibri"/>
                        <a:buNone/>
                      </a:pPr>
                      <a:r>
                        <a:rPr lang="en-US" sz="1600" b="1" u="none" strike="noStrike" cap="none" dirty="0">
                          <a:solidFill>
                            <a:schemeClr val="lt1"/>
                          </a:solidFill>
                          <a:latin typeface="Calibri"/>
                          <a:ea typeface="Calibri"/>
                          <a:cs typeface="Calibri"/>
                          <a:sym typeface="Calibri"/>
                        </a:rPr>
                        <a:t>Content</a:t>
                      </a:r>
                      <a:endParaRPr dirty="0"/>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b="1" u="none" strike="noStrike" cap="none">
                          <a:solidFill>
                            <a:schemeClr val="lt1"/>
                          </a:solidFill>
                          <a:latin typeface="Calibri"/>
                          <a:ea typeface="Calibri"/>
                          <a:cs typeface="Calibri"/>
                          <a:sym typeface="Calibri"/>
                        </a:rPr>
                        <a:t>Curriculum</a:t>
                      </a:r>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b="1" u="none" strike="noStrike" cap="none" dirty="0">
                          <a:solidFill>
                            <a:schemeClr val="lt1"/>
                          </a:solidFill>
                          <a:latin typeface="Calibri"/>
                          <a:ea typeface="Calibri"/>
                          <a:cs typeface="Calibri"/>
                          <a:sym typeface="Calibri"/>
                        </a:rPr>
                        <a:t>Why do we use it?</a:t>
                      </a:r>
                      <a:endParaRPr dirty="0"/>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1093968">
                <a:tc>
                  <a:txBody>
                    <a:bodyPr/>
                    <a:lstStyle/>
                    <a:p>
                      <a:pPr marL="0" marR="0" lvl="0" indent="0" algn="l" rtl="0">
                        <a:lnSpc>
                          <a:spcPct val="100000"/>
                        </a:lnSpc>
                        <a:spcBef>
                          <a:spcPts val="0"/>
                        </a:spcBef>
                        <a:spcAft>
                          <a:spcPts val="0"/>
                        </a:spcAft>
                        <a:buClr>
                          <a:srgbClr val="000000"/>
                        </a:buClr>
                        <a:buSzPts val="1600"/>
                        <a:buFont typeface="Calibri"/>
                        <a:buNone/>
                      </a:pPr>
                      <a:r>
                        <a:rPr lang="en-US" sz="1600" u="none" strike="noStrike" cap="none">
                          <a:latin typeface="Calibri"/>
                          <a:ea typeface="Calibri"/>
                          <a:cs typeface="Calibri"/>
                          <a:sym typeface="Calibri"/>
                        </a:rPr>
                        <a:t>Mat</a:t>
                      </a:r>
                      <a:r>
                        <a:rPr lang="en-US" sz="1600">
                          <a:latin typeface="Calibri"/>
                          <a:ea typeface="Calibri"/>
                          <a:cs typeface="Calibri"/>
                          <a:sym typeface="Calibri"/>
                        </a:rPr>
                        <a:t>hematics</a:t>
                      </a:r>
                      <a:endParaRPr>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a:solidFill>
                            <a:srgbClr val="FF0000"/>
                          </a:solidFill>
                          <a:latin typeface="Calibri"/>
                          <a:ea typeface="Calibri"/>
                          <a:cs typeface="Calibri"/>
                          <a:sym typeface="Calibri"/>
                        </a:rPr>
                        <a:t>Eureka</a:t>
                      </a:r>
                      <a:endParaRPr>
                        <a:solidFill>
                          <a:srgbClr val="FF0000"/>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tc>
                  <a:txBody>
                    <a:bodyPr/>
                    <a:lstStyle/>
                    <a:p>
                      <a:pPr marL="457200" marR="0" lvl="0" indent="-342900" algn="l" rtl="0">
                        <a:lnSpc>
                          <a:spcPct val="100000"/>
                        </a:lnSpc>
                        <a:spcBef>
                          <a:spcPts val="0"/>
                        </a:spcBef>
                        <a:spcAft>
                          <a:spcPts val="0"/>
                        </a:spcAft>
                        <a:buClr>
                          <a:srgbClr val="000000"/>
                        </a:buClr>
                        <a:buSzPts val="1600"/>
                        <a:buFont typeface="Calibri"/>
                        <a:buChar char="●"/>
                      </a:pPr>
                      <a:r>
                        <a:rPr lang="en-US" sz="1600" u="none" strike="noStrike" cap="none">
                          <a:latin typeface="Calibri"/>
                          <a:ea typeface="Calibri"/>
                          <a:cs typeface="Calibri"/>
                          <a:sym typeface="Calibri"/>
                        </a:rPr>
                        <a:t>Builds number sense</a:t>
                      </a:r>
                      <a:endParaRPr>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600"/>
                        <a:buFont typeface="Calibri"/>
                        <a:buChar char="●"/>
                      </a:pPr>
                      <a:r>
                        <a:rPr lang="en-US" sz="1600" u="none" strike="noStrike" cap="none">
                          <a:latin typeface="Calibri"/>
                          <a:ea typeface="Calibri"/>
                          <a:cs typeface="Calibri"/>
                          <a:sym typeface="Calibri"/>
                        </a:rPr>
                        <a:t>Helps students learn to apply mathematics to real-world situations</a:t>
                      </a:r>
                      <a:endParaRPr>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600"/>
                        <a:buFont typeface="Calibri"/>
                        <a:buChar char="●"/>
                      </a:pPr>
                      <a:r>
                        <a:rPr lang="en-US" sz="1600" u="none" strike="noStrike" cap="none">
                          <a:latin typeface="Calibri"/>
                          <a:ea typeface="Calibri"/>
                          <a:cs typeface="Calibri"/>
                          <a:sym typeface="Calibri"/>
                        </a:rPr>
                        <a:t>Builds efficiency with mathemat</a:t>
                      </a:r>
                      <a:r>
                        <a:rPr lang="en-US" sz="1600">
                          <a:latin typeface="Calibri"/>
                          <a:ea typeface="Calibri"/>
                          <a:cs typeface="Calibri"/>
                          <a:sym typeface="Calibri"/>
                        </a:rPr>
                        <a:t>ics</a:t>
                      </a:r>
                      <a:r>
                        <a:rPr lang="en-US" sz="1600" u="none" strike="noStrike" cap="none">
                          <a:latin typeface="Calibri"/>
                          <a:ea typeface="Calibri"/>
                          <a:cs typeface="Calibri"/>
                          <a:sym typeface="Calibri"/>
                        </a:rPr>
                        <a:t> problems</a:t>
                      </a:r>
                      <a:endParaRPr>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extLst>
                  <a:ext uri="{0D108BD9-81ED-4DB2-BD59-A6C34878D82A}">
                    <a16:rowId xmlns:a16="http://schemas.microsoft.com/office/drawing/2014/main" val="10001"/>
                  </a:ext>
                </a:extLst>
              </a:tr>
              <a:tr h="1093968">
                <a:tc>
                  <a:txBody>
                    <a:bodyPr/>
                    <a:lstStyle/>
                    <a:p>
                      <a:pPr marL="0" marR="0" lvl="0" indent="0" algn="l" rtl="0">
                        <a:lnSpc>
                          <a:spcPct val="100000"/>
                        </a:lnSpc>
                        <a:spcBef>
                          <a:spcPts val="0"/>
                        </a:spcBef>
                        <a:spcAft>
                          <a:spcPts val="0"/>
                        </a:spcAft>
                        <a:buClr>
                          <a:srgbClr val="000000"/>
                        </a:buClr>
                        <a:buSzPts val="1600"/>
                        <a:buFont typeface="Calibri"/>
                        <a:buNone/>
                      </a:pPr>
                      <a:r>
                        <a:rPr lang="en-US" sz="1600" u="none" strike="noStrike" cap="none">
                          <a:latin typeface="Calibri"/>
                          <a:ea typeface="Calibri"/>
                          <a:cs typeface="Calibri"/>
                          <a:sym typeface="Calibri"/>
                        </a:rPr>
                        <a:t>English language arts</a:t>
                      </a:r>
                      <a:endParaRPr>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u="none" strike="noStrike" cap="none">
                          <a:solidFill>
                            <a:srgbClr val="FF0000"/>
                          </a:solidFill>
                          <a:latin typeface="Calibri"/>
                          <a:ea typeface="Calibri"/>
                          <a:cs typeface="Calibri"/>
                          <a:sym typeface="Calibri"/>
                        </a:rPr>
                        <a:t>Guidebooks</a:t>
                      </a:r>
                      <a:endParaRPr>
                        <a:solidFill>
                          <a:srgbClr val="FF0000"/>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tc>
                  <a:txBody>
                    <a:bodyPr/>
                    <a:lstStyle/>
                    <a:p>
                      <a:pPr marL="457200" marR="0" lvl="0" indent="-342900" algn="l" rtl="0">
                        <a:lnSpc>
                          <a:spcPct val="100000"/>
                        </a:lnSpc>
                        <a:spcBef>
                          <a:spcPts val="0"/>
                        </a:spcBef>
                        <a:spcAft>
                          <a:spcPts val="0"/>
                        </a:spcAft>
                        <a:buClr>
                          <a:srgbClr val="000000"/>
                        </a:buClr>
                        <a:buSzPts val="1600"/>
                        <a:buFont typeface="Calibri"/>
                        <a:buChar char="●"/>
                      </a:pPr>
                      <a:r>
                        <a:rPr lang="en-US" sz="1600" u="none" strike="noStrike" cap="none">
                          <a:latin typeface="Calibri"/>
                          <a:ea typeface="Calibri"/>
                          <a:cs typeface="Calibri"/>
                          <a:sym typeface="Calibri"/>
                        </a:rPr>
                        <a:t>Provides engaging texts</a:t>
                      </a:r>
                      <a:endParaRPr>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600"/>
                        <a:buFont typeface="Calibri"/>
                        <a:buChar char="●"/>
                      </a:pPr>
                      <a:r>
                        <a:rPr lang="en-US" sz="1600" u="none" strike="noStrike" cap="none">
                          <a:latin typeface="Calibri"/>
                          <a:ea typeface="Calibri"/>
                          <a:cs typeface="Calibri"/>
                          <a:sym typeface="Calibri"/>
                        </a:rPr>
                        <a:t>Integrates reading and writing so students write about what they read</a:t>
                      </a:r>
                      <a:endParaRPr>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600"/>
                        <a:buFont typeface="Calibri"/>
                        <a:buChar char="●"/>
                      </a:pPr>
                      <a:r>
                        <a:rPr lang="en-US" sz="1600" u="none" strike="noStrike" cap="none">
                          <a:latin typeface="Calibri"/>
                          <a:ea typeface="Calibri"/>
                          <a:cs typeface="Calibri"/>
                          <a:sym typeface="Calibri"/>
                        </a:rPr>
                        <a:t>Provides ample opportunity for student conversations</a:t>
                      </a:r>
                      <a:endParaRPr>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extLst>
                  <a:ext uri="{0D108BD9-81ED-4DB2-BD59-A6C34878D82A}">
                    <a16:rowId xmlns:a16="http://schemas.microsoft.com/office/drawing/2014/main" val="10002"/>
                  </a:ext>
                </a:extLst>
              </a:tr>
              <a:tr h="1170293">
                <a:tc>
                  <a:txBody>
                    <a:bodyPr/>
                    <a:lstStyle/>
                    <a:p>
                      <a:pPr marL="0" marR="0" lvl="0" indent="0" algn="l" rtl="0">
                        <a:lnSpc>
                          <a:spcPct val="100000"/>
                        </a:lnSpc>
                        <a:spcBef>
                          <a:spcPts val="0"/>
                        </a:spcBef>
                        <a:spcAft>
                          <a:spcPts val="0"/>
                        </a:spcAft>
                        <a:buClr>
                          <a:srgbClr val="000000"/>
                        </a:buClr>
                        <a:buSzPts val="1600"/>
                        <a:buFont typeface="Calibri"/>
                        <a:buNone/>
                      </a:pPr>
                      <a:r>
                        <a:rPr lang="en-US" sz="1600" u="none" strike="noStrike" cap="none">
                          <a:latin typeface="Calibri"/>
                          <a:ea typeface="Calibri"/>
                          <a:cs typeface="Calibri"/>
                          <a:sym typeface="Calibri"/>
                        </a:rPr>
                        <a:t>Science</a:t>
                      </a:r>
                      <a:endParaRPr>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a:solidFill>
                            <a:srgbClr val="FF0000"/>
                          </a:solidFill>
                          <a:latin typeface="Calibri"/>
                          <a:ea typeface="Calibri"/>
                          <a:cs typeface="Calibri"/>
                          <a:sym typeface="Calibri"/>
                        </a:rPr>
                        <a:t>Great Minds</a:t>
                      </a:r>
                      <a:endParaRPr>
                        <a:solidFill>
                          <a:srgbClr val="FF0000"/>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tc>
                  <a:txBody>
                    <a:bodyPr/>
                    <a:lstStyle/>
                    <a:p>
                      <a:pPr marL="457200" marR="0" lvl="0" indent="-342900" algn="l" rtl="0">
                        <a:lnSpc>
                          <a:spcPct val="100000"/>
                        </a:lnSpc>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provides ample opportunities for students to investigate scientific questions</a:t>
                      </a:r>
                      <a:endParaRPr sz="160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helps students use science to explain real-world happenings</a:t>
                      </a:r>
                      <a:endParaRPr sz="160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integrates reading a variety of sources</a:t>
                      </a:r>
                      <a:endParaRPr sz="1600">
                        <a:solidFill>
                          <a:srgbClr val="000000"/>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extLst>
                  <a:ext uri="{0D108BD9-81ED-4DB2-BD59-A6C34878D82A}">
                    <a16:rowId xmlns:a16="http://schemas.microsoft.com/office/drawing/2014/main" val="10003"/>
                  </a:ext>
                </a:extLst>
              </a:tr>
              <a:tr h="763226">
                <a:tc>
                  <a:txBody>
                    <a:bodyPr/>
                    <a:lstStyle/>
                    <a:p>
                      <a:pPr marL="0" marR="0" lvl="0" indent="0" algn="l" rtl="0">
                        <a:lnSpc>
                          <a:spcPct val="100000"/>
                        </a:lnSpc>
                        <a:spcBef>
                          <a:spcPts val="0"/>
                        </a:spcBef>
                        <a:spcAft>
                          <a:spcPts val="0"/>
                        </a:spcAft>
                        <a:buClr>
                          <a:srgbClr val="000000"/>
                        </a:buClr>
                        <a:buSzPts val="1600"/>
                        <a:buFont typeface="Calibri"/>
                        <a:buNone/>
                      </a:pPr>
                      <a:r>
                        <a:rPr lang="en-US" sz="1600" u="none" strike="noStrike" cap="none">
                          <a:latin typeface="Calibri"/>
                          <a:ea typeface="Calibri"/>
                          <a:cs typeface="Calibri"/>
                          <a:sym typeface="Calibri"/>
                        </a:rPr>
                        <a:t>Social studies</a:t>
                      </a:r>
                      <a:endParaRPr>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u="none" strike="noStrike" cap="none">
                          <a:solidFill>
                            <a:srgbClr val="FF0000"/>
                          </a:solidFill>
                          <a:latin typeface="Calibri"/>
                          <a:ea typeface="Calibri"/>
                          <a:cs typeface="Calibri"/>
                          <a:sym typeface="Calibri"/>
                        </a:rPr>
                        <a:t>DBQ Project (Supplementary Resource)</a:t>
                      </a:r>
                      <a:endParaRPr>
                        <a:solidFill>
                          <a:srgbClr val="FF0000"/>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tc>
                  <a:txBody>
                    <a:bodyPr/>
                    <a:lstStyle/>
                    <a:p>
                      <a:pPr marL="457200" marR="0" lvl="0" indent="-342900" algn="l" rtl="0">
                        <a:lnSpc>
                          <a:spcPct val="100000"/>
                        </a:lnSpc>
                        <a:spcBef>
                          <a:spcPts val="0"/>
                        </a:spcBef>
                        <a:spcAft>
                          <a:spcPts val="0"/>
                        </a:spcAft>
                        <a:buClr>
                          <a:srgbClr val="000000"/>
                        </a:buClr>
                        <a:buSzPts val="1600"/>
                        <a:buFont typeface="Calibri"/>
                        <a:buChar char="●"/>
                      </a:pPr>
                      <a:r>
                        <a:rPr lang="en-US" sz="1600" u="none" strike="noStrike" cap="none" dirty="0">
                          <a:latin typeface="Calibri"/>
                          <a:ea typeface="Calibri"/>
                          <a:cs typeface="Calibri"/>
                          <a:sym typeface="Calibri"/>
                        </a:rPr>
                        <a:t>Provides primary sources</a:t>
                      </a:r>
                      <a:endParaRPr dirty="0">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600"/>
                        <a:buFont typeface="Calibri"/>
                        <a:buChar char="●"/>
                      </a:pPr>
                      <a:r>
                        <a:rPr lang="en-US" sz="1600" u="none" strike="noStrike" cap="none" dirty="0">
                          <a:latin typeface="Calibri"/>
                          <a:ea typeface="Calibri"/>
                          <a:cs typeface="Calibri"/>
                          <a:sym typeface="Calibri"/>
                        </a:rPr>
                        <a:t>Engages students in writing about history</a:t>
                      </a:r>
                      <a:endParaRPr dirty="0">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0708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p:nvPr/>
        </p:nvSpPr>
        <p:spPr>
          <a:xfrm>
            <a:off x="1524000" y="254120"/>
            <a:ext cx="9144000" cy="1177500"/>
          </a:xfrm>
          <a:prstGeom prst="rect">
            <a:avLst/>
          </a:prstGeom>
          <a:noFill/>
          <a:ln>
            <a:noFill/>
          </a:ln>
        </p:spPr>
        <p:txBody>
          <a:bodyPr spcFirstLastPara="1" wrap="square" lIns="91425" tIns="45700" rIns="91425" bIns="45700" anchor="t" anchorCtr="0">
            <a:noAutofit/>
          </a:bodyPr>
          <a:lstStyle/>
          <a:p>
            <a:pPr algn="ctr">
              <a:buClr>
                <a:schemeClr val="dk1"/>
              </a:buClr>
              <a:buSzPts val="2800"/>
            </a:pPr>
            <a:endParaRPr sz="2800" dirty="0">
              <a:solidFill>
                <a:schemeClr val="dk1"/>
              </a:solidFill>
              <a:latin typeface="Calibri"/>
              <a:ea typeface="Calibri"/>
              <a:cs typeface="Calibri"/>
              <a:sym typeface="Calibri"/>
            </a:endParaRPr>
          </a:p>
          <a:p>
            <a:pPr algn="ctr">
              <a:buClr>
                <a:schemeClr val="dk1"/>
              </a:buClr>
              <a:buSzPts val="700"/>
            </a:pPr>
            <a:r>
              <a:rPr lang="en-US" sz="2800" dirty="0">
                <a:solidFill>
                  <a:schemeClr val="dk1"/>
                </a:solidFill>
                <a:latin typeface="Calibri"/>
                <a:ea typeface="Calibri"/>
                <a:cs typeface="Calibri"/>
                <a:sym typeface="Calibri"/>
              </a:rPr>
              <a:t>Monitoring Student Progress</a:t>
            </a:r>
            <a:endParaRPr dirty="0"/>
          </a:p>
        </p:txBody>
      </p:sp>
      <p:sp>
        <p:nvSpPr>
          <p:cNvPr id="151" name="Google Shape;151;p18"/>
          <p:cNvSpPr txBox="1"/>
          <p:nvPr/>
        </p:nvSpPr>
        <p:spPr>
          <a:xfrm>
            <a:off x="2498987" y="1780715"/>
            <a:ext cx="8382000" cy="3656700"/>
          </a:xfrm>
          <a:prstGeom prst="rect">
            <a:avLst/>
          </a:prstGeom>
          <a:noFill/>
          <a:ln>
            <a:noFill/>
          </a:ln>
        </p:spPr>
        <p:txBody>
          <a:bodyPr spcFirstLastPara="1" wrap="square" lIns="91425" tIns="45700" rIns="91425" bIns="45700" anchor="t" anchorCtr="0">
            <a:noAutofit/>
          </a:bodyPr>
          <a:lstStyle/>
          <a:p>
            <a:pPr marL="230186" lvl="1" indent="-1586">
              <a:buClr>
                <a:schemeClr val="dk1"/>
              </a:buClr>
              <a:buSzPts val="1800"/>
            </a:pPr>
            <a:endParaRPr>
              <a:solidFill>
                <a:schemeClr val="dk1"/>
              </a:solidFill>
              <a:latin typeface="Calibri"/>
              <a:ea typeface="Calibri"/>
              <a:cs typeface="Calibri"/>
              <a:sym typeface="Calibri"/>
            </a:endParaRPr>
          </a:p>
        </p:txBody>
      </p:sp>
      <p:sp>
        <p:nvSpPr>
          <p:cNvPr id="152" name="Google Shape;152;p18"/>
          <p:cNvSpPr/>
          <p:nvPr/>
        </p:nvSpPr>
        <p:spPr>
          <a:xfrm>
            <a:off x="1596900" y="1431625"/>
            <a:ext cx="5359200" cy="4257900"/>
          </a:xfrm>
          <a:prstGeom prst="rect">
            <a:avLst/>
          </a:prstGeom>
          <a:noFill/>
          <a:ln>
            <a:noFill/>
          </a:ln>
        </p:spPr>
        <p:txBody>
          <a:bodyPr spcFirstLastPara="1" wrap="square" lIns="91425" tIns="45700" rIns="91425" bIns="45700" anchor="t" anchorCtr="0">
            <a:noAutofit/>
          </a:bodyPr>
          <a:lstStyle/>
          <a:p>
            <a:pPr>
              <a:buClr>
                <a:schemeClr val="dk1"/>
              </a:buClr>
              <a:buSzPts val="450"/>
            </a:pPr>
            <a:r>
              <a:rPr lang="en-US">
                <a:solidFill>
                  <a:schemeClr val="dk1"/>
                </a:solidFill>
                <a:latin typeface="Calibri"/>
                <a:ea typeface="Calibri"/>
                <a:cs typeface="Calibri"/>
                <a:sym typeface="Calibri"/>
              </a:rPr>
              <a:t>LEAP 360 provides our teachers with meaningful information about how well students are progressing towards their learning goals throughout the year.</a:t>
            </a:r>
            <a:endParaRPr/>
          </a:p>
          <a:p>
            <a:pPr>
              <a:buClr>
                <a:srgbClr val="000000"/>
              </a:buClr>
              <a:buSzPts val="1000"/>
            </a:pPr>
            <a:endParaRPr sz="1000">
              <a:solidFill>
                <a:schemeClr val="dk1"/>
              </a:solidFill>
              <a:latin typeface="Calibri"/>
              <a:ea typeface="Calibri"/>
              <a:cs typeface="Calibri"/>
              <a:sym typeface="Calibri"/>
            </a:endParaRPr>
          </a:p>
          <a:p>
            <a:pPr>
              <a:buClr>
                <a:schemeClr val="dk1"/>
              </a:buClr>
              <a:buSzPts val="450"/>
            </a:pPr>
            <a:r>
              <a:rPr lang="en-US">
                <a:solidFill>
                  <a:schemeClr val="dk1"/>
                </a:solidFill>
                <a:latin typeface="Calibri"/>
                <a:ea typeface="Calibri"/>
                <a:cs typeface="Calibri"/>
                <a:sym typeface="Calibri"/>
              </a:rPr>
              <a:t>This system also allows teachers to reduce the amount of tests provided to students throughout the year. </a:t>
            </a:r>
            <a:endParaRPr/>
          </a:p>
          <a:p>
            <a:pPr>
              <a:buClr>
                <a:srgbClr val="000000"/>
              </a:buClr>
              <a:buSzPts val="800"/>
            </a:pPr>
            <a:endParaRPr sz="800">
              <a:solidFill>
                <a:schemeClr val="dk1"/>
              </a:solidFill>
              <a:latin typeface="Calibri"/>
              <a:ea typeface="Calibri"/>
              <a:cs typeface="Calibri"/>
              <a:sym typeface="Calibri"/>
            </a:endParaRPr>
          </a:p>
          <a:p>
            <a:pPr marL="457200" indent="-342900">
              <a:buClr>
                <a:schemeClr val="dk1"/>
              </a:buClr>
              <a:buSzPts val="1800"/>
              <a:buFont typeface="Calibri"/>
              <a:buChar char="●"/>
            </a:pPr>
            <a:r>
              <a:rPr lang="en-US" b="1">
                <a:solidFill>
                  <a:schemeClr val="dk1"/>
                </a:solidFill>
                <a:latin typeface="Calibri"/>
                <a:ea typeface="Calibri"/>
                <a:cs typeface="Calibri"/>
                <a:sym typeface="Calibri"/>
              </a:rPr>
              <a:t>Diagnostic</a:t>
            </a:r>
            <a:r>
              <a:rPr lang="en-US">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Assessments</a:t>
            </a:r>
            <a:r>
              <a:rPr lang="en-US">
                <a:solidFill>
                  <a:schemeClr val="dk1"/>
                </a:solidFill>
                <a:latin typeface="Calibri"/>
                <a:ea typeface="Calibri"/>
                <a:cs typeface="Calibri"/>
                <a:sym typeface="Calibri"/>
              </a:rPr>
              <a:t>, given at the beginning of the year, help teachers and students better understand students’ readiness for grade-level content and set learning goals for the year.</a:t>
            </a:r>
            <a:endParaRPr/>
          </a:p>
          <a:p>
            <a:pPr marL="457200" indent="-342900">
              <a:buClr>
                <a:schemeClr val="dk1"/>
              </a:buClr>
              <a:buSzPts val="1800"/>
              <a:buFont typeface="Calibri"/>
              <a:buChar char="●"/>
            </a:pPr>
            <a:r>
              <a:rPr lang="en-US" b="1">
                <a:solidFill>
                  <a:schemeClr val="dk1"/>
                </a:solidFill>
                <a:latin typeface="Calibri"/>
                <a:ea typeface="Calibri"/>
                <a:cs typeface="Calibri"/>
                <a:sym typeface="Calibri"/>
              </a:rPr>
              <a:t>Interim</a:t>
            </a:r>
            <a:r>
              <a:rPr lang="en-US">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Assessments</a:t>
            </a:r>
            <a:r>
              <a:rPr lang="en-US">
                <a:solidFill>
                  <a:schemeClr val="dk1"/>
                </a:solidFill>
                <a:latin typeface="Calibri"/>
                <a:ea typeface="Calibri"/>
                <a:cs typeface="Calibri"/>
                <a:sym typeface="Calibri"/>
              </a:rPr>
              <a:t> provide valuable checkpoints to monitor student progress throughout the year.</a:t>
            </a:r>
            <a:endParaRPr/>
          </a:p>
          <a:p>
            <a:pPr marL="457200" indent="-342900">
              <a:buClr>
                <a:schemeClr val="dk1"/>
              </a:buClr>
              <a:buSzPts val="1800"/>
              <a:buFont typeface="Calibri"/>
              <a:buChar char="●"/>
            </a:pPr>
            <a:r>
              <a:rPr lang="en-US" b="1">
                <a:solidFill>
                  <a:schemeClr val="dk1"/>
                </a:solidFill>
                <a:latin typeface="Calibri"/>
                <a:ea typeface="Calibri"/>
                <a:cs typeface="Calibri"/>
                <a:sym typeface="Calibri"/>
              </a:rPr>
              <a:t>EAGLE and K-2 Formative Tasks </a:t>
            </a:r>
            <a:r>
              <a:rPr lang="en-US">
                <a:solidFill>
                  <a:schemeClr val="dk1"/>
                </a:solidFill>
                <a:latin typeface="Calibri"/>
                <a:ea typeface="Calibri"/>
                <a:cs typeface="Calibri"/>
                <a:sym typeface="Calibri"/>
              </a:rPr>
              <a:t>can be used for ongoing classroom assessments.</a:t>
            </a:r>
            <a:endParaRPr>
              <a:solidFill>
                <a:schemeClr val="dk1"/>
              </a:solidFill>
              <a:latin typeface="Calibri"/>
              <a:ea typeface="Calibri"/>
              <a:cs typeface="Calibri"/>
              <a:sym typeface="Calibri"/>
            </a:endParaRPr>
          </a:p>
          <a:p>
            <a:pPr>
              <a:buClr>
                <a:srgbClr val="000000"/>
              </a:buClr>
              <a:buSzPts val="800"/>
            </a:pPr>
            <a:endParaRPr sz="800">
              <a:solidFill>
                <a:schemeClr val="dk1"/>
              </a:solidFill>
              <a:latin typeface="Calibri"/>
              <a:ea typeface="Calibri"/>
              <a:cs typeface="Calibri"/>
              <a:sym typeface="Calibri"/>
            </a:endParaRPr>
          </a:p>
          <a:p>
            <a:pPr>
              <a:buClr>
                <a:schemeClr val="dk1"/>
              </a:buClr>
              <a:buSzPts val="1800"/>
            </a:pPr>
            <a:endParaRPr/>
          </a:p>
        </p:txBody>
      </p:sp>
      <p:pic>
        <p:nvPicPr>
          <p:cNvPr id="153" name="Google Shape;153;p18"/>
          <p:cNvPicPr preferRelativeResize="0"/>
          <p:nvPr/>
        </p:nvPicPr>
        <p:blipFill rotWithShape="1">
          <a:blip r:embed="rId3">
            <a:alphaModFix/>
          </a:blip>
          <a:srcRect/>
          <a:stretch/>
        </p:blipFill>
        <p:spPr>
          <a:xfrm>
            <a:off x="6956038" y="1780725"/>
            <a:ext cx="3555663" cy="3656700"/>
          </a:xfrm>
          <a:prstGeom prst="rect">
            <a:avLst/>
          </a:prstGeom>
          <a:noFill/>
          <a:ln>
            <a:noFill/>
          </a:ln>
        </p:spPr>
      </p:pic>
      <p:sp>
        <p:nvSpPr>
          <p:cNvPr id="154" name="Google Shape;154;p18"/>
          <p:cNvSpPr txBox="1"/>
          <p:nvPr/>
        </p:nvSpPr>
        <p:spPr>
          <a:xfrm>
            <a:off x="1905000" y="5573125"/>
            <a:ext cx="8382000" cy="5607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dirty="0">
                <a:solidFill>
                  <a:schemeClr val="dk1"/>
                </a:solidFill>
                <a:latin typeface="Calibri"/>
                <a:ea typeface="Calibri"/>
                <a:cs typeface="Calibri"/>
                <a:sym typeface="Calibri"/>
              </a:rPr>
              <a:t>You can access a copy of the </a:t>
            </a:r>
            <a:r>
              <a:rPr lang="en-US" b="1" dirty="0">
                <a:latin typeface="Calibri"/>
                <a:ea typeface="Calibri"/>
                <a:cs typeface="Calibri"/>
                <a:sym typeface="Calibri"/>
              </a:rPr>
              <a:t>Parent Guide to LEAP 360</a:t>
            </a:r>
            <a:r>
              <a:rPr lang="en-US" dirty="0">
                <a:solidFill>
                  <a:schemeClr val="dk1"/>
                </a:solidFill>
                <a:latin typeface="Calibri"/>
                <a:ea typeface="Calibri"/>
                <a:cs typeface="Calibri"/>
                <a:sym typeface="Calibri"/>
              </a:rPr>
              <a:t> on the Department’s website in the </a:t>
            </a:r>
            <a:r>
              <a:rPr lang="en-US" b="1" dirty="0">
                <a:latin typeface="Calibri"/>
                <a:ea typeface="Calibri"/>
                <a:cs typeface="Calibri"/>
                <a:sym typeface="Calibri"/>
              </a:rPr>
              <a:t>Family Support Toolbox</a:t>
            </a:r>
            <a:r>
              <a:rPr lang="en-US"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a:p>
            <a:pPr>
              <a:buClr>
                <a:schemeClr val="dk1"/>
              </a:buClr>
              <a:buSzPts val="1100"/>
            </a:pPr>
            <a:endParaRPr dirty="0">
              <a:solidFill>
                <a:schemeClr val="dk1"/>
              </a:solidFill>
              <a:latin typeface="Calibri"/>
              <a:ea typeface="Calibri"/>
              <a:cs typeface="Calibri"/>
              <a:sym typeface="Calibri"/>
            </a:endParaRPr>
          </a:p>
          <a:p>
            <a:endParaRPr dirty="0"/>
          </a:p>
        </p:txBody>
      </p:sp>
    </p:spTree>
    <p:extLst>
      <p:ext uri="{BB962C8B-B14F-4D97-AF65-F5344CB8AC3E}">
        <p14:creationId xmlns:p14="http://schemas.microsoft.com/office/powerpoint/2010/main" val="259231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p:nvPr/>
        </p:nvSpPr>
        <p:spPr>
          <a:xfrm>
            <a:off x="1565564" y="308228"/>
            <a:ext cx="9144000" cy="1177500"/>
          </a:xfrm>
          <a:prstGeom prst="rect">
            <a:avLst/>
          </a:prstGeom>
          <a:noFill/>
          <a:ln>
            <a:noFill/>
          </a:ln>
        </p:spPr>
        <p:txBody>
          <a:bodyPr spcFirstLastPara="1" wrap="square" lIns="91425" tIns="45700" rIns="91425" bIns="45700" anchor="t" anchorCtr="0">
            <a:noAutofit/>
          </a:bodyPr>
          <a:lstStyle/>
          <a:p>
            <a:pPr algn="ctr">
              <a:buClr>
                <a:schemeClr val="dk1"/>
              </a:buClr>
              <a:buSzPts val="2800"/>
            </a:pPr>
            <a:endParaRPr sz="2800" dirty="0">
              <a:solidFill>
                <a:schemeClr val="dk1"/>
              </a:solidFill>
              <a:latin typeface="Calibri"/>
              <a:ea typeface="Calibri"/>
              <a:cs typeface="Calibri"/>
              <a:sym typeface="Calibri"/>
            </a:endParaRPr>
          </a:p>
          <a:p>
            <a:pPr algn="ctr">
              <a:buClr>
                <a:schemeClr val="dk1"/>
              </a:buClr>
              <a:buSzPts val="700"/>
            </a:pPr>
            <a:r>
              <a:rPr lang="en-US" sz="2800" dirty="0">
                <a:solidFill>
                  <a:schemeClr val="dk1"/>
                </a:solidFill>
                <a:latin typeface="Calibri"/>
                <a:ea typeface="Calibri"/>
                <a:cs typeface="Calibri"/>
                <a:sym typeface="Calibri"/>
              </a:rPr>
              <a:t>End of Year Tests: LEAP 2025 </a:t>
            </a:r>
            <a:endParaRPr dirty="0"/>
          </a:p>
        </p:txBody>
      </p:sp>
      <p:sp>
        <p:nvSpPr>
          <p:cNvPr id="160" name="Google Shape;160;p19"/>
          <p:cNvSpPr txBox="1"/>
          <p:nvPr/>
        </p:nvSpPr>
        <p:spPr>
          <a:xfrm>
            <a:off x="1834737" y="1601190"/>
            <a:ext cx="8382000" cy="3656700"/>
          </a:xfrm>
          <a:prstGeom prst="rect">
            <a:avLst/>
          </a:prstGeom>
          <a:noFill/>
          <a:ln>
            <a:noFill/>
          </a:ln>
        </p:spPr>
        <p:txBody>
          <a:bodyPr spcFirstLastPara="1" wrap="square" lIns="91425" tIns="45700" rIns="91425" bIns="45700" anchor="t" anchorCtr="0">
            <a:noAutofit/>
          </a:bodyPr>
          <a:lstStyle/>
          <a:p>
            <a:pPr>
              <a:buClr>
                <a:schemeClr val="dk1"/>
              </a:buClr>
              <a:buSzPts val="450"/>
            </a:pPr>
            <a:r>
              <a:rPr lang="en-US" b="1">
                <a:solidFill>
                  <a:schemeClr val="dk1"/>
                </a:solidFill>
                <a:latin typeface="Calibri"/>
                <a:ea typeface="Calibri"/>
                <a:cs typeface="Calibri"/>
                <a:sym typeface="Calibri"/>
              </a:rPr>
              <a:t>At the end of this school year, students in grades 3-8 will take the following state tests: </a:t>
            </a:r>
            <a:endParaRPr/>
          </a:p>
          <a:p>
            <a:pPr>
              <a:spcBef>
                <a:spcPts val="810"/>
              </a:spcBef>
              <a:buClr>
                <a:schemeClr val="dk1"/>
              </a:buClr>
              <a:buSzPts val="1050"/>
            </a:pPr>
            <a:endParaRPr sz="1050" b="1">
              <a:solidFill>
                <a:schemeClr val="dk1"/>
              </a:solidFill>
              <a:latin typeface="Calibri"/>
              <a:ea typeface="Calibri"/>
              <a:cs typeface="Calibri"/>
              <a:sym typeface="Calibri"/>
            </a:endParaRPr>
          </a:p>
          <a:p>
            <a:pPr marL="461962" lvl="1" indent="-233362">
              <a:spcBef>
                <a:spcPts val="600"/>
              </a:spcBef>
              <a:buClr>
                <a:schemeClr val="dk1"/>
              </a:buClr>
              <a:buSzPts val="1800"/>
              <a:buFont typeface="Arial"/>
              <a:buChar char="•"/>
            </a:pPr>
            <a:r>
              <a:rPr lang="en-US" b="1">
                <a:solidFill>
                  <a:schemeClr val="dk1"/>
                </a:solidFill>
                <a:latin typeface="Calibri"/>
                <a:ea typeface="Calibri"/>
                <a:cs typeface="Calibri"/>
                <a:sym typeface="Calibri"/>
              </a:rPr>
              <a:t>Students in </a:t>
            </a:r>
            <a:r>
              <a:rPr lang="en-US" b="1">
                <a:solidFill>
                  <a:srgbClr val="FF0000"/>
                </a:solidFill>
                <a:latin typeface="Calibri"/>
                <a:ea typeface="Calibri"/>
                <a:cs typeface="Calibri"/>
                <a:sym typeface="Calibri"/>
              </a:rPr>
              <a:t>grades 3</a:t>
            </a:r>
            <a:r>
              <a:rPr lang="en-US" b="1">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will take the LEAP 2025 assessments in ELA, mathematics, social, and science studies on paper.</a:t>
            </a:r>
            <a:endParaRPr/>
          </a:p>
          <a:p>
            <a:pPr marL="457200">
              <a:spcBef>
                <a:spcPts val="600"/>
              </a:spcBef>
              <a:buClr>
                <a:srgbClr val="000000"/>
              </a:buClr>
              <a:buSzPts val="1800"/>
            </a:pPr>
            <a:endParaRPr b="1">
              <a:solidFill>
                <a:schemeClr val="dk1"/>
              </a:solidFill>
              <a:latin typeface="Calibri"/>
              <a:ea typeface="Calibri"/>
              <a:cs typeface="Calibri"/>
              <a:sym typeface="Calibri"/>
            </a:endParaRPr>
          </a:p>
          <a:p>
            <a:pPr marL="461962" lvl="1" indent="-233362">
              <a:spcBef>
                <a:spcPts val="600"/>
              </a:spcBef>
              <a:buClr>
                <a:schemeClr val="dk1"/>
              </a:buClr>
              <a:buSzPts val="1800"/>
              <a:buFont typeface="Arial"/>
              <a:buChar char="•"/>
            </a:pPr>
            <a:r>
              <a:rPr lang="en-US" b="1">
                <a:solidFill>
                  <a:schemeClr val="dk1"/>
                </a:solidFill>
                <a:latin typeface="Calibri"/>
                <a:ea typeface="Calibri"/>
                <a:cs typeface="Calibri"/>
                <a:sym typeface="Calibri"/>
              </a:rPr>
              <a:t>Students in </a:t>
            </a:r>
            <a:r>
              <a:rPr lang="en-US" b="1">
                <a:solidFill>
                  <a:srgbClr val="FF0000"/>
                </a:solidFill>
                <a:latin typeface="Calibri"/>
                <a:ea typeface="Calibri"/>
                <a:cs typeface="Calibri"/>
                <a:sym typeface="Calibri"/>
              </a:rPr>
              <a:t>grades 4-8</a:t>
            </a:r>
            <a:r>
              <a:rPr lang="en-US" b="1">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will take the LEAP 2025 assessments for ELA, mathematics, social studies, and science online.</a:t>
            </a:r>
            <a:endParaRPr/>
          </a:p>
          <a:p>
            <a:pPr marL="457200">
              <a:spcBef>
                <a:spcPts val="600"/>
              </a:spcBef>
              <a:buClr>
                <a:srgbClr val="000000"/>
              </a:buClr>
              <a:buSzPts val="1800"/>
            </a:pPr>
            <a:endParaRPr>
              <a:solidFill>
                <a:schemeClr val="dk1"/>
              </a:solidFill>
              <a:latin typeface="Calibri"/>
              <a:ea typeface="Calibri"/>
              <a:cs typeface="Calibri"/>
              <a:sym typeface="Calibri"/>
            </a:endParaRPr>
          </a:p>
          <a:p>
            <a:pPr>
              <a:spcBef>
                <a:spcPts val="1200"/>
              </a:spcBef>
              <a:buClr>
                <a:srgbClr val="000000"/>
              </a:buClr>
              <a:buSzPts val="1800"/>
            </a:pPr>
            <a:endParaRPr>
              <a:solidFill>
                <a:schemeClr val="dk1"/>
              </a:solidFill>
              <a:latin typeface="Calibri"/>
              <a:ea typeface="Calibri"/>
              <a:cs typeface="Calibri"/>
              <a:sym typeface="Calibri"/>
            </a:endParaRPr>
          </a:p>
          <a:p>
            <a:pPr marL="461962" lvl="1" indent="-233362">
              <a:spcBef>
                <a:spcPts val="1200"/>
              </a:spcBef>
              <a:buClr>
                <a:schemeClr val="dk1"/>
              </a:buClr>
              <a:buSzPts val="1800"/>
            </a:pPr>
            <a:endParaRPr>
              <a:solidFill>
                <a:schemeClr val="dk1"/>
              </a:solidFill>
              <a:latin typeface="Calibri"/>
              <a:ea typeface="Calibri"/>
              <a:cs typeface="Calibri"/>
              <a:sym typeface="Calibri"/>
            </a:endParaRPr>
          </a:p>
        </p:txBody>
      </p:sp>
      <p:pic>
        <p:nvPicPr>
          <p:cNvPr id="161" name="Google Shape;161;p19"/>
          <p:cNvPicPr preferRelativeResize="0"/>
          <p:nvPr/>
        </p:nvPicPr>
        <p:blipFill rotWithShape="1">
          <a:blip r:embed="rId3">
            <a:alphaModFix/>
          </a:blip>
          <a:srcRect/>
          <a:stretch/>
        </p:blipFill>
        <p:spPr>
          <a:xfrm>
            <a:off x="7720400" y="3893576"/>
            <a:ext cx="2628326" cy="2214075"/>
          </a:xfrm>
          <a:prstGeom prst="rect">
            <a:avLst/>
          </a:prstGeom>
          <a:noFill/>
          <a:ln>
            <a:noFill/>
          </a:ln>
          <a:effectLst>
            <a:outerShdw blurRad="50800" dist="50800" dir="660000" sx="98000" sy="98000" algn="ctr" rotWithShape="0">
              <a:srgbClr val="000000">
                <a:alpha val="15690"/>
              </a:srgbClr>
            </a:outerShdw>
          </a:effectLst>
        </p:spPr>
      </p:pic>
      <p:sp>
        <p:nvSpPr>
          <p:cNvPr id="162" name="Google Shape;162;p19"/>
          <p:cNvSpPr txBox="1"/>
          <p:nvPr/>
        </p:nvSpPr>
        <p:spPr>
          <a:xfrm>
            <a:off x="8166600" y="4124500"/>
            <a:ext cx="2116800" cy="1133400"/>
          </a:xfrm>
          <a:prstGeom prst="rect">
            <a:avLst/>
          </a:prstGeom>
          <a:noFill/>
          <a:ln>
            <a:noFill/>
          </a:ln>
        </p:spPr>
        <p:txBody>
          <a:bodyPr spcFirstLastPara="1" wrap="square" lIns="91425" tIns="91425" rIns="91425" bIns="91425" anchor="t" anchorCtr="0">
            <a:noAutofit/>
          </a:bodyPr>
          <a:lstStyle/>
          <a:p>
            <a:pPr algn="ctr">
              <a:spcBef>
                <a:spcPts val="1200"/>
              </a:spcBef>
              <a:buClr>
                <a:srgbClr val="FF0000"/>
              </a:buClr>
              <a:buSzPts val="1800"/>
            </a:pPr>
            <a:r>
              <a:rPr lang="en-US">
                <a:solidFill>
                  <a:srgbClr val="FFFFFF"/>
                </a:solidFill>
                <a:latin typeface="Calibri"/>
                <a:ea typeface="Calibri"/>
                <a:cs typeface="Calibri"/>
                <a:sym typeface="Calibri"/>
              </a:rPr>
              <a:t>This slide should be updated based on your school’s/school system’s assessment mode decision for grades 3 and 4.  </a:t>
            </a:r>
            <a:endParaRPr>
              <a:solidFill>
                <a:srgbClr val="FFFFFF"/>
              </a:solidFill>
              <a:latin typeface="Calibri"/>
              <a:ea typeface="Calibri"/>
              <a:cs typeface="Calibri"/>
              <a:sym typeface="Calibri"/>
            </a:endParaRPr>
          </a:p>
          <a:p>
            <a:pPr marL="461962" lvl="1" indent="-233362">
              <a:spcBef>
                <a:spcPts val="1200"/>
              </a:spcBef>
              <a:buClr>
                <a:schemeClr val="dk1"/>
              </a:buClr>
              <a:buSzPts val="1800"/>
            </a:pP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752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7"/>
          <p:cNvSpPr/>
          <p:nvPr/>
        </p:nvSpPr>
        <p:spPr>
          <a:xfrm>
            <a:off x="1523999" y="4138513"/>
            <a:ext cx="9144000" cy="609600"/>
          </a:xfrm>
          <a:prstGeom prst="rect">
            <a:avLst/>
          </a:prstGeom>
          <a:solidFill>
            <a:srgbClr val="B6DDE7"/>
          </a:solidFill>
          <a:ln>
            <a:noFill/>
          </a:ln>
        </p:spPr>
        <p:txBody>
          <a:bodyPr spcFirstLastPara="1" wrap="square" lIns="45700" tIns="49300" rIns="45700" bIns="49300" anchor="ctr" anchorCtr="0">
            <a:noAutofit/>
          </a:bodyPr>
          <a:lstStyle/>
          <a:p>
            <a:pPr algn="ctr">
              <a:lnSpc>
                <a:spcPct val="90000"/>
              </a:lnSpc>
              <a:buClr>
                <a:srgbClr val="000000"/>
              </a:buClr>
              <a:buSzPts val="1800"/>
            </a:pPr>
            <a:endParaRPr b="1">
              <a:solidFill>
                <a:srgbClr val="FFFFFF"/>
              </a:solidFill>
              <a:latin typeface="Calibri"/>
              <a:ea typeface="Calibri"/>
              <a:cs typeface="Calibri"/>
              <a:sym typeface="Calibri"/>
            </a:endParaRPr>
          </a:p>
        </p:txBody>
      </p:sp>
      <p:sp>
        <p:nvSpPr>
          <p:cNvPr id="49" name="Google Shape;49;p7"/>
          <p:cNvSpPr txBox="1">
            <a:spLocks noGrp="1"/>
          </p:cNvSpPr>
          <p:nvPr>
            <p:ph type="body" idx="1"/>
          </p:nvPr>
        </p:nvSpPr>
        <p:spPr>
          <a:xfrm>
            <a:off x="2057400" y="1714099"/>
            <a:ext cx="8229600" cy="4053900"/>
          </a:xfrm>
          <a:prstGeom prst="rect">
            <a:avLst/>
          </a:prstGeom>
          <a:noFill/>
          <a:ln>
            <a:noFill/>
          </a:ln>
        </p:spPr>
        <p:txBody>
          <a:bodyPr spcFirstLastPara="1" vert="horz" wrap="square" lIns="91425" tIns="45700" rIns="91425" bIns="45700" rtlCol="0" anchor="t" anchorCtr="0">
            <a:noAutofit/>
          </a:bodyPr>
          <a:lstStyle/>
          <a:p>
            <a:pPr marL="230186" indent="-230186">
              <a:spcBef>
                <a:spcPts val="0"/>
              </a:spcBef>
              <a:buSzPts val="2400"/>
            </a:pPr>
            <a:r>
              <a:rPr lang="en-US" sz="2400" b="1" dirty="0"/>
              <a:t>Looking Back at 2019-2020</a:t>
            </a:r>
            <a:endParaRPr dirty="0"/>
          </a:p>
          <a:p>
            <a:pPr marL="0" indent="0">
              <a:spcBef>
                <a:spcPts val="0"/>
              </a:spcBef>
              <a:buSzPts val="2400"/>
              <a:buNone/>
            </a:pPr>
            <a:endParaRPr sz="2400" dirty="0"/>
          </a:p>
          <a:p>
            <a:pPr marL="230188" indent="-230188">
              <a:spcBef>
                <a:spcPts val="0"/>
              </a:spcBef>
              <a:buSzPts val="2400"/>
            </a:pPr>
            <a:r>
              <a:rPr lang="en-US" sz="2400" dirty="0"/>
              <a:t>2020-2021 Priorities</a:t>
            </a:r>
            <a:endParaRPr dirty="0"/>
          </a:p>
          <a:p>
            <a:pPr marL="230188" indent="-230188">
              <a:spcBef>
                <a:spcPts val="480"/>
              </a:spcBef>
              <a:buSzPts val="2400"/>
              <a:buNone/>
            </a:pPr>
            <a:endParaRPr sz="2400" dirty="0"/>
          </a:p>
          <a:p>
            <a:pPr marL="230186" indent="-230186">
              <a:spcBef>
                <a:spcPts val="480"/>
              </a:spcBef>
              <a:buClr>
                <a:srgbClr val="000000"/>
              </a:buClr>
              <a:buSzPts val="2400"/>
            </a:pPr>
            <a:r>
              <a:rPr lang="en-US" sz="2400" dirty="0">
                <a:solidFill>
                  <a:srgbClr val="000000"/>
                </a:solidFill>
              </a:rPr>
              <a:t>Student Learning in 2020-2021 </a:t>
            </a:r>
            <a:endParaRPr dirty="0"/>
          </a:p>
          <a:p>
            <a:pPr marL="0" indent="0">
              <a:spcBef>
                <a:spcPts val="480"/>
              </a:spcBef>
              <a:buSzPts val="2400"/>
              <a:buNone/>
            </a:pPr>
            <a:endParaRPr sz="2400" dirty="0">
              <a:solidFill>
                <a:srgbClr val="000000"/>
              </a:solidFill>
            </a:endParaRPr>
          </a:p>
          <a:p>
            <a:pPr marL="230187" indent="-230187">
              <a:spcBef>
                <a:spcPts val="480"/>
              </a:spcBef>
              <a:buSzPts val="2400"/>
            </a:pPr>
            <a:r>
              <a:rPr lang="en-US" sz="2400" dirty="0"/>
              <a:t>Supporting Student Learning at Home</a:t>
            </a:r>
          </a:p>
          <a:p>
            <a:pPr marL="0" indent="0">
              <a:spcBef>
                <a:spcPts val="480"/>
              </a:spcBef>
              <a:buSzPts val="2400"/>
              <a:buNone/>
            </a:pPr>
            <a:endParaRPr lang="en-US" sz="2400" dirty="0"/>
          </a:p>
          <a:p>
            <a:pPr marL="230187" indent="-230187">
              <a:spcBef>
                <a:spcPts val="480"/>
              </a:spcBef>
              <a:buSzPts val="2400"/>
            </a:pPr>
            <a:r>
              <a:rPr lang="en-US" sz="2400" dirty="0"/>
              <a:t>Schoolwide Plan (House Bill 509-Act 555)</a:t>
            </a:r>
            <a:endParaRPr sz="2400" dirty="0"/>
          </a:p>
          <a:p>
            <a:pPr marL="0" indent="0">
              <a:spcBef>
                <a:spcPts val="480"/>
              </a:spcBef>
              <a:buNone/>
            </a:pPr>
            <a:endParaRPr sz="2400" dirty="0"/>
          </a:p>
          <a:p>
            <a:pPr marL="230187" indent="-230187">
              <a:spcBef>
                <a:spcPts val="480"/>
              </a:spcBef>
              <a:buSzPts val="2400"/>
            </a:pPr>
            <a:r>
              <a:rPr lang="en-US" sz="2400" dirty="0"/>
              <a:t>Appendix</a:t>
            </a:r>
            <a:endParaRPr dirty="0"/>
          </a:p>
          <a:p>
            <a:pPr marL="0" indent="0">
              <a:spcBef>
                <a:spcPts val="480"/>
              </a:spcBef>
              <a:buNone/>
            </a:pPr>
            <a:endParaRPr dirty="0"/>
          </a:p>
          <a:p>
            <a:pPr marL="0" indent="0">
              <a:spcBef>
                <a:spcPts val="480"/>
              </a:spcBef>
              <a:buNone/>
            </a:pPr>
            <a:endParaRPr sz="2400" dirty="0"/>
          </a:p>
          <a:p>
            <a:pPr marL="0" indent="0">
              <a:spcBef>
                <a:spcPts val="480"/>
              </a:spcBef>
              <a:buSzPts val="2400"/>
              <a:buNone/>
            </a:pPr>
            <a:endParaRPr sz="2400" dirty="0"/>
          </a:p>
          <a:p>
            <a:pPr marL="0" indent="0">
              <a:spcBef>
                <a:spcPts val="480"/>
              </a:spcBef>
              <a:buSzPts val="600"/>
              <a:buNone/>
            </a:pPr>
            <a:endParaRPr sz="2400" dirty="0"/>
          </a:p>
          <a:p>
            <a:pPr marL="230188" indent="-230188">
              <a:spcBef>
                <a:spcPts val="480"/>
              </a:spcBef>
              <a:buSzPts val="2400"/>
              <a:buNone/>
            </a:pPr>
            <a:endParaRPr sz="2400" dirty="0"/>
          </a:p>
          <a:p>
            <a:pPr marL="230188" indent="-230188">
              <a:buNone/>
            </a:pPr>
            <a:endParaRPr b="1" dirty="0"/>
          </a:p>
          <a:p>
            <a:pPr marL="0" indent="0">
              <a:buSzPts val="800"/>
              <a:buNone/>
            </a:pPr>
            <a:endParaRPr dirty="0"/>
          </a:p>
          <a:p>
            <a:pPr marL="230188" indent="-230188">
              <a:buNone/>
            </a:pPr>
            <a:endParaRPr dirty="0"/>
          </a:p>
          <a:p>
            <a:pPr marL="230188" indent="-230188">
              <a:buNone/>
            </a:pPr>
            <a:endParaRPr dirty="0"/>
          </a:p>
          <a:p>
            <a:pPr marL="0" indent="0">
              <a:buSzPts val="800"/>
              <a:buNone/>
            </a:pPr>
            <a:endParaRPr i="1" dirty="0">
              <a:solidFill>
                <a:srgbClr val="FF0000"/>
              </a:solidFill>
            </a:endParaRPr>
          </a:p>
          <a:p>
            <a:pPr marL="230188" indent="-230188">
              <a:buNone/>
            </a:pPr>
            <a:endParaRPr dirty="0"/>
          </a:p>
        </p:txBody>
      </p:sp>
      <p:sp>
        <p:nvSpPr>
          <p:cNvPr id="50" name="Google Shape;50;p7"/>
          <p:cNvSpPr txBox="1">
            <a:spLocks noGrp="1"/>
          </p:cNvSpPr>
          <p:nvPr>
            <p:ph type="title"/>
          </p:nvPr>
        </p:nvSpPr>
        <p:spPr>
          <a:xfrm>
            <a:off x="1523999" y="418699"/>
            <a:ext cx="9144000" cy="1295400"/>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Agenda</a:t>
            </a:r>
            <a:endParaRPr dirty="0"/>
          </a:p>
        </p:txBody>
      </p:sp>
      <p:sp>
        <p:nvSpPr>
          <p:cNvPr id="51" name="Google Shape;51;p7"/>
          <p:cNvSpPr txBox="1">
            <a:spLocks noGrp="1"/>
          </p:cNvSpPr>
          <p:nvPr>
            <p:ph type="sldNum" idx="12"/>
          </p:nvPr>
        </p:nvSpPr>
        <p:spPr>
          <a:xfrm>
            <a:off x="8534401" y="6553201"/>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14</a:t>
            </a:fld>
            <a:endParaRPr/>
          </a:p>
        </p:txBody>
      </p:sp>
    </p:spTree>
    <p:extLst>
      <p:ext uri="{BB962C8B-B14F-4D97-AF65-F5344CB8AC3E}">
        <p14:creationId xmlns:p14="http://schemas.microsoft.com/office/powerpoint/2010/main" val="61659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21"/>
          <p:cNvSpPr txBox="1">
            <a:spLocks noGrp="1"/>
          </p:cNvSpPr>
          <p:nvPr>
            <p:ph type="title"/>
          </p:nvPr>
        </p:nvSpPr>
        <p:spPr>
          <a:xfrm>
            <a:off x="1544783" y="260792"/>
            <a:ext cx="9144000" cy="1295400"/>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Parent Engagement</a:t>
            </a:r>
            <a:endParaRPr dirty="0"/>
          </a:p>
        </p:txBody>
      </p:sp>
      <p:sp>
        <p:nvSpPr>
          <p:cNvPr id="179" name="Google Shape;179;p21"/>
          <p:cNvSpPr txBox="1">
            <a:spLocks noGrp="1"/>
          </p:cNvSpPr>
          <p:nvPr>
            <p:ph type="sldNum" idx="12"/>
          </p:nvPr>
        </p:nvSpPr>
        <p:spPr>
          <a:xfrm>
            <a:off x="8534401" y="6553201"/>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15</a:t>
            </a:fld>
            <a:endParaRPr/>
          </a:p>
        </p:txBody>
      </p:sp>
      <p:pic>
        <p:nvPicPr>
          <p:cNvPr id="180" name="Google Shape;180;p21"/>
          <p:cNvPicPr preferRelativeResize="0"/>
          <p:nvPr/>
        </p:nvPicPr>
        <p:blipFill rotWithShape="1">
          <a:blip r:embed="rId3">
            <a:alphaModFix/>
          </a:blip>
          <a:srcRect/>
          <a:stretch/>
        </p:blipFill>
        <p:spPr>
          <a:xfrm>
            <a:off x="7704676" y="2019350"/>
            <a:ext cx="2815501" cy="2371750"/>
          </a:xfrm>
          <a:prstGeom prst="rect">
            <a:avLst/>
          </a:prstGeom>
          <a:noFill/>
          <a:ln>
            <a:noFill/>
          </a:ln>
          <a:effectLst>
            <a:outerShdw blurRad="50800" dist="50800" dir="660000" sx="98000" sy="98000" algn="ctr" rotWithShape="0">
              <a:srgbClr val="000000">
                <a:alpha val="15690"/>
              </a:srgbClr>
            </a:outerShdw>
          </a:effectLst>
        </p:spPr>
      </p:pic>
      <p:sp>
        <p:nvSpPr>
          <p:cNvPr id="181" name="Google Shape;181;p21"/>
          <p:cNvSpPr txBox="1"/>
          <p:nvPr/>
        </p:nvSpPr>
        <p:spPr>
          <a:xfrm>
            <a:off x="8265441" y="2114493"/>
            <a:ext cx="1989900" cy="1682700"/>
          </a:xfrm>
          <a:prstGeom prst="rect">
            <a:avLst/>
          </a:prstGeom>
          <a:noFill/>
          <a:ln>
            <a:noFill/>
          </a:ln>
        </p:spPr>
        <p:txBody>
          <a:bodyPr spcFirstLastPara="1" wrap="square" lIns="91425" tIns="91425" rIns="91425" bIns="91425" anchor="t" anchorCtr="0">
            <a:noAutofit/>
          </a:bodyPr>
          <a:lstStyle/>
          <a:p>
            <a:pPr lvl="0" algn="ctr">
              <a:buClr>
                <a:schemeClr val="dk1"/>
              </a:buClr>
              <a:buSzPts val="450"/>
            </a:pPr>
            <a:r>
              <a:rPr lang="en-US" b="1">
                <a:solidFill>
                  <a:srgbClr val="FFFFFF"/>
                </a:solidFill>
                <a:latin typeface="Calibri"/>
                <a:ea typeface="Calibri"/>
                <a:cs typeface="Calibri"/>
                <a:sym typeface="Calibri"/>
              </a:rPr>
              <a:t>Weekly Newsletters</a:t>
            </a:r>
          </a:p>
          <a:p>
            <a:pPr lvl="0" algn="ctr">
              <a:buClr>
                <a:schemeClr val="dk1"/>
              </a:buClr>
              <a:buSzPts val="450"/>
            </a:pPr>
            <a:endParaRPr lang="en-US" b="1">
              <a:solidFill>
                <a:srgbClr val="FFFFFF"/>
              </a:solidFill>
              <a:latin typeface="Calibri"/>
              <a:ea typeface="Calibri"/>
              <a:cs typeface="Calibri"/>
              <a:sym typeface="Calibri"/>
            </a:endParaRPr>
          </a:p>
          <a:p>
            <a:pPr lvl="0" algn="ctr">
              <a:buClr>
                <a:schemeClr val="dk1"/>
              </a:buClr>
              <a:buSzPts val="450"/>
            </a:pPr>
            <a:r>
              <a:rPr lang="en-US" b="1">
                <a:solidFill>
                  <a:srgbClr val="FFFFFF"/>
                </a:solidFill>
                <a:latin typeface="Calibri"/>
                <a:ea typeface="Calibri"/>
                <a:cs typeface="Calibri"/>
                <a:sym typeface="Calibri"/>
              </a:rPr>
              <a:t>Monthly Newsletters</a:t>
            </a:r>
          </a:p>
          <a:p>
            <a:pPr lvl="0" algn="ctr">
              <a:buClr>
                <a:schemeClr val="dk1"/>
              </a:buClr>
              <a:buSzPts val="450"/>
            </a:pPr>
            <a:endParaRPr lang="en-US" b="1">
              <a:solidFill>
                <a:srgbClr val="FFFFFF"/>
              </a:solidFill>
              <a:latin typeface="Calibri"/>
              <a:ea typeface="Calibri"/>
              <a:cs typeface="Calibri"/>
              <a:sym typeface="Calibri"/>
            </a:endParaRPr>
          </a:p>
          <a:p>
            <a:pPr lvl="0" algn="ctr">
              <a:buClr>
                <a:schemeClr val="dk1"/>
              </a:buClr>
              <a:buSzPts val="450"/>
            </a:pPr>
            <a:r>
              <a:rPr lang="en-US" b="1">
                <a:solidFill>
                  <a:srgbClr val="FFFFFF"/>
                </a:solidFill>
                <a:latin typeface="Calibri"/>
                <a:ea typeface="Calibri"/>
                <a:cs typeface="Calibri"/>
                <a:sym typeface="Calibri"/>
              </a:rPr>
              <a:t>School Website</a:t>
            </a:r>
            <a:endParaRPr lang="en-US" dirty="0">
              <a:solidFill>
                <a:srgbClr val="FFFFFF"/>
              </a:solidFill>
              <a:latin typeface="Calibri"/>
              <a:ea typeface="Calibri"/>
              <a:cs typeface="Calibri"/>
              <a:sym typeface="Calibri"/>
            </a:endParaRPr>
          </a:p>
        </p:txBody>
      </p:sp>
      <p:sp>
        <p:nvSpPr>
          <p:cNvPr id="8" name="Google Shape;177;p21"/>
          <p:cNvSpPr txBox="1">
            <a:spLocks noGrp="1"/>
          </p:cNvSpPr>
          <p:nvPr>
            <p:ph type="body" idx="1"/>
          </p:nvPr>
        </p:nvSpPr>
        <p:spPr>
          <a:xfrm>
            <a:off x="1107211" y="1776844"/>
            <a:ext cx="5678053" cy="407323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b="1" i="0" u="none" strike="noStrike" cap="none" dirty="0">
                <a:solidFill>
                  <a:srgbClr val="000000"/>
                </a:solidFill>
                <a:latin typeface="Calibri"/>
                <a:ea typeface="Calibri"/>
                <a:cs typeface="Calibri"/>
                <a:sym typeface="Calibri"/>
              </a:rPr>
              <a:t> </a:t>
            </a:r>
            <a:r>
              <a:rPr lang="en-US" sz="1800" b="0" i="0" u="none" strike="noStrike" cap="none" dirty="0">
                <a:solidFill>
                  <a:schemeClr val="tx1"/>
                </a:solidFill>
                <a:latin typeface="Calibri"/>
                <a:ea typeface="Calibri"/>
                <a:cs typeface="Calibri"/>
                <a:sym typeface="Calibri"/>
              </a:rPr>
              <a:t>Wedgewood Elementary </a:t>
            </a:r>
            <a:r>
              <a:rPr lang="en-US" sz="1800" b="0" i="0" u="none" strike="noStrike" cap="none" dirty="0">
                <a:solidFill>
                  <a:schemeClr val="tx1"/>
                </a:solidFill>
                <a:sym typeface="Calibri"/>
              </a:rPr>
              <a:t>is committed to providing parents with meaningful, two-way communication opportunities with both teachers and Principal Struthers throughout the year. Here is where to go with questions.</a:t>
            </a:r>
            <a:endParaRPr dirty="0">
              <a:solidFill>
                <a:schemeClr val="tx1"/>
              </a:solidFill>
            </a:endParaRPr>
          </a:p>
          <a:p>
            <a:pPr marL="0" marR="0" lvl="0" indent="0" algn="l" rtl="0">
              <a:lnSpc>
                <a:spcPct val="100000"/>
              </a:lnSpc>
              <a:spcBef>
                <a:spcPts val="360"/>
              </a:spcBef>
              <a:spcAft>
                <a:spcPts val="0"/>
              </a:spcAft>
              <a:buClr>
                <a:schemeClr val="dk1"/>
              </a:buClr>
              <a:buSzPts val="450"/>
              <a:buFont typeface="Arial"/>
              <a:buNone/>
            </a:pPr>
            <a:endParaRPr sz="1800" b="0" i="0" u="none" strike="noStrike" cap="none" dirty="0">
              <a:solidFill>
                <a:srgbClr val="FF0000"/>
              </a:solidFill>
              <a:latin typeface="Calibri"/>
              <a:ea typeface="Calibri"/>
              <a:cs typeface="Calibri"/>
              <a:sym typeface="Calibri"/>
            </a:endParaRPr>
          </a:p>
          <a:p>
            <a:pPr marL="457200" marR="0" lvl="0" indent="-342900" algn="l" rtl="0">
              <a:lnSpc>
                <a:spcPct val="100000"/>
              </a:lnSpc>
              <a:spcBef>
                <a:spcPts val="360"/>
              </a:spcBef>
              <a:spcAft>
                <a:spcPts val="0"/>
              </a:spcAft>
              <a:buClr>
                <a:srgbClr val="FF0000"/>
              </a:buClr>
              <a:buSzPts val="1800"/>
              <a:buFont typeface="Arial"/>
              <a:buChar char="•"/>
            </a:pPr>
            <a:r>
              <a:rPr lang="en-US" sz="1800" b="0" i="0" u="none" strike="noStrike" cap="none" dirty="0">
                <a:solidFill>
                  <a:schemeClr val="tx1"/>
                </a:solidFill>
                <a:latin typeface="Calibri"/>
                <a:ea typeface="Calibri"/>
                <a:cs typeface="Calibri"/>
                <a:sym typeface="Calibri"/>
              </a:rPr>
              <a:t>Contact your child’s teachers with questions about your child’s progress, learning needs, or school </a:t>
            </a:r>
            <a:r>
              <a:rPr lang="en-US" sz="1800" b="0" i="0" u="none" strike="noStrike" cap="none" dirty="0">
                <a:solidFill>
                  <a:schemeClr val="tx1"/>
                </a:solidFill>
                <a:sym typeface="Calibri"/>
              </a:rPr>
              <a:t>events/programs. You can schedule a conference through the front office. </a:t>
            </a:r>
            <a:endParaRPr dirty="0">
              <a:solidFill>
                <a:schemeClr val="tx1"/>
              </a:solidFill>
            </a:endParaRPr>
          </a:p>
          <a:p>
            <a:pPr marL="0" marR="0" lvl="0" indent="0" algn="l" rtl="0">
              <a:lnSpc>
                <a:spcPct val="100000"/>
              </a:lnSpc>
              <a:spcBef>
                <a:spcPts val="360"/>
              </a:spcBef>
              <a:spcAft>
                <a:spcPts val="0"/>
              </a:spcAft>
              <a:buClr>
                <a:schemeClr val="dk1"/>
              </a:buClr>
              <a:buSzPts val="450"/>
              <a:buFont typeface="Arial"/>
              <a:buNone/>
            </a:pPr>
            <a:endParaRPr sz="1000" b="0" i="0" u="none" strike="noStrike" cap="none" dirty="0">
              <a:solidFill>
                <a:srgbClr val="FF0000"/>
              </a:solidFill>
              <a:latin typeface="Calibri"/>
              <a:ea typeface="Calibri"/>
              <a:cs typeface="Calibri"/>
              <a:sym typeface="Calibri"/>
            </a:endParaRPr>
          </a:p>
          <a:p>
            <a:pPr marL="457200" marR="0" lvl="0" indent="-342900" algn="l" rtl="0">
              <a:lnSpc>
                <a:spcPct val="100000"/>
              </a:lnSpc>
              <a:spcBef>
                <a:spcPts val="360"/>
              </a:spcBef>
              <a:spcAft>
                <a:spcPts val="0"/>
              </a:spcAft>
              <a:buClr>
                <a:srgbClr val="FF0000"/>
              </a:buClr>
              <a:buSzPts val="1800"/>
              <a:buFont typeface="Arial"/>
              <a:buChar char="•"/>
            </a:pPr>
            <a:r>
              <a:rPr lang="en-US" sz="1800" b="0" i="0" u="none" strike="noStrike" cap="none" dirty="0">
                <a:solidFill>
                  <a:schemeClr val="tx1"/>
                </a:solidFill>
                <a:latin typeface="Calibri"/>
                <a:ea typeface="Calibri"/>
                <a:cs typeface="Calibri"/>
                <a:sym typeface="Calibri"/>
              </a:rPr>
              <a:t>Additional questions or concerns that cannot be addressed by your child’s teacher, should be directed to Principal </a:t>
            </a:r>
            <a:r>
              <a:rPr lang="en-US" sz="1800" dirty="0">
                <a:solidFill>
                  <a:schemeClr val="tx1"/>
                </a:solidFill>
              </a:rPr>
              <a:t>Williams </a:t>
            </a:r>
            <a:r>
              <a:rPr lang="en-US" sz="1800" b="0" i="0" u="none" strike="noStrike" cap="none" dirty="0">
                <a:solidFill>
                  <a:schemeClr val="tx1"/>
                </a:solidFill>
                <a:latin typeface="Calibri"/>
                <a:ea typeface="Calibri"/>
                <a:cs typeface="Calibri"/>
                <a:sym typeface="Calibri"/>
              </a:rPr>
              <a:t>at </a:t>
            </a:r>
            <a:r>
              <a:rPr lang="en-US" sz="1800" b="0" i="0" u="sng" strike="noStrike" cap="none" dirty="0">
                <a:solidFill>
                  <a:schemeClr val="hlink"/>
                </a:solidFill>
                <a:latin typeface="Calibri"/>
                <a:ea typeface="Calibri"/>
                <a:cs typeface="Calibri"/>
                <a:sym typeface="Calibri"/>
              </a:rPr>
              <a:t>bwilliams13@ebrschools.org</a:t>
            </a:r>
            <a:endParaRPr dirty="0"/>
          </a:p>
          <a:p>
            <a:pPr marL="0" marR="0" lvl="0" indent="0" algn="l" rtl="0">
              <a:lnSpc>
                <a:spcPct val="100000"/>
              </a:lnSpc>
              <a:spcBef>
                <a:spcPts val="360"/>
              </a:spcBef>
              <a:spcAft>
                <a:spcPts val="0"/>
              </a:spcAft>
              <a:buClr>
                <a:schemeClr val="dk1"/>
              </a:buClr>
              <a:buSzPts val="1800"/>
              <a:buFont typeface="Arial"/>
              <a:buNone/>
            </a:pPr>
            <a:endParaRPr sz="1000" b="0" i="0" u="none" strike="noStrike" cap="none" dirty="0">
              <a:solidFill>
                <a:srgbClr val="FF0000"/>
              </a:solidFill>
              <a:latin typeface="Calibri"/>
              <a:ea typeface="Calibri"/>
              <a:cs typeface="Calibri"/>
              <a:sym typeface="Calibri"/>
            </a:endParaRPr>
          </a:p>
          <a:p>
            <a:pPr marL="457200" marR="0" lvl="0" indent="-342900" algn="l" rtl="0">
              <a:lnSpc>
                <a:spcPct val="100000"/>
              </a:lnSpc>
              <a:spcBef>
                <a:spcPts val="360"/>
              </a:spcBef>
              <a:spcAft>
                <a:spcPts val="0"/>
              </a:spcAft>
              <a:buClr>
                <a:srgbClr val="FF0000"/>
              </a:buClr>
              <a:buSzPts val="1800"/>
              <a:buFont typeface="Arial"/>
              <a:buChar char="•"/>
            </a:pPr>
            <a:endParaRPr dirty="0"/>
          </a:p>
        </p:txBody>
      </p:sp>
    </p:spTree>
    <p:extLst>
      <p:ext uri="{BB962C8B-B14F-4D97-AF65-F5344CB8AC3E}">
        <p14:creationId xmlns:p14="http://schemas.microsoft.com/office/powerpoint/2010/main" val="402509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2"/>
          <p:cNvPicPr preferRelativeResize="0"/>
          <p:nvPr/>
        </p:nvPicPr>
        <p:blipFill rotWithShape="1">
          <a:blip r:embed="rId3">
            <a:alphaModFix/>
          </a:blip>
          <a:srcRect/>
          <a:stretch/>
        </p:blipFill>
        <p:spPr>
          <a:xfrm>
            <a:off x="2032000" y="1594696"/>
            <a:ext cx="8113776" cy="4590288"/>
          </a:xfrm>
          <a:prstGeom prst="rect">
            <a:avLst/>
          </a:prstGeom>
          <a:noFill/>
          <a:ln>
            <a:noFill/>
          </a:ln>
        </p:spPr>
      </p:pic>
      <p:sp>
        <p:nvSpPr>
          <p:cNvPr id="187" name="Google Shape;187;p22"/>
          <p:cNvSpPr txBox="1"/>
          <p:nvPr/>
        </p:nvSpPr>
        <p:spPr>
          <a:xfrm>
            <a:off x="1516888" y="324993"/>
            <a:ext cx="9144000" cy="1177636"/>
          </a:xfrm>
          <a:prstGeom prst="rect">
            <a:avLst/>
          </a:prstGeom>
          <a:noFill/>
          <a:ln>
            <a:noFill/>
          </a:ln>
        </p:spPr>
        <p:txBody>
          <a:bodyPr spcFirstLastPara="1" wrap="square" lIns="91425" tIns="45700" rIns="91425" bIns="45700" anchor="t" anchorCtr="0">
            <a:noAutofit/>
          </a:bodyPr>
          <a:lstStyle/>
          <a:p>
            <a:pPr algn="ctr">
              <a:buClr>
                <a:schemeClr val="dk1"/>
              </a:buClr>
              <a:buSzPts val="2800"/>
            </a:pPr>
            <a:endParaRPr sz="2800" dirty="0">
              <a:solidFill>
                <a:schemeClr val="dk1"/>
              </a:solidFill>
              <a:latin typeface="Calibri"/>
              <a:ea typeface="Calibri"/>
              <a:cs typeface="Calibri"/>
              <a:sym typeface="Calibri"/>
            </a:endParaRPr>
          </a:p>
          <a:p>
            <a:pPr algn="ctr">
              <a:buClr>
                <a:schemeClr val="dk1"/>
              </a:buClr>
              <a:buSzPts val="700"/>
            </a:pPr>
            <a:r>
              <a:rPr lang="en-US" sz="2800" dirty="0">
                <a:solidFill>
                  <a:schemeClr val="dk1"/>
                </a:solidFill>
                <a:latin typeface="Calibri"/>
                <a:ea typeface="Calibri"/>
                <a:cs typeface="Calibri"/>
                <a:sym typeface="Calibri"/>
              </a:rPr>
              <a:t>Supporting Student Learning</a:t>
            </a:r>
            <a:endParaRPr dirty="0"/>
          </a:p>
        </p:txBody>
      </p:sp>
      <p:sp>
        <p:nvSpPr>
          <p:cNvPr id="188" name="Google Shape;188;p22"/>
          <p:cNvSpPr txBox="1"/>
          <p:nvPr/>
        </p:nvSpPr>
        <p:spPr>
          <a:xfrm>
            <a:off x="2184400" y="1658196"/>
            <a:ext cx="5759400" cy="2197200"/>
          </a:xfrm>
          <a:prstGeom prst="rect">
            <a:avLst/>
          </a:prstGeom>
          <a:noFill/>
          <a:ln>
            <a:noFill/>
          </a:ln>
        </p:spPr>
        <p:txBody>
          <a:bodyPr spcFirstLastPara="1" wrap="square" lIns="91425" tIns="45700" rIns="91425" bIns="45700" anchor="t" anchorCtr="0">
            <a:noAutofit/>
          </a:bodyPr>
          <a:lstStyle/>
          <a:p>
            <a:pPr>
              <a:buClr>
                <a:schemeClr val="dk1"/>
              </a:buClr>
              <a:buSzPts val="500"/>
            </a:pPr>
            <a:r>
              <a:rPr lang="en-US" sz="2000" b="1" dirty="0">
                <a:solidFill>
                  <a:srgbClr val="47A9CB"/>
                </a:solidFill>
                <a:latin typeface="Calibri"/>
                <a:ea typeface="Calibri"/>
                <a:cs typeface="Calibri"/>
                <a:sym typeface="Calibri"/>
              </a:rPr>
              <a:t>Why should families support student learning</a:t>
            </a:r>
            <a:r>
              <a:rPr lang="en-US" sz="2000" b="1" dirty="0">
                <a:solidFill>
                  <a:schemeClr val="dk1"/>
                </a:solidFill>
                <a:latin typeface="Calibri"/>
                <a:ea typeface="Calibri"/>
                <a:cs typeface="Calibri"/>
                <a:sym typeface="Calibri"/>
              </a:rPr>
              <a:t> </a:t>
            </a:r>
            <a:r>
              <a:rPr lang="en-US" sz="2000" b="1" dirty="0">
                <a:solidFill>
                  <a:srgbClr val="47A9CB"/>
                </a:solidFill>
                <a:latin typeface="Calibri"/>
                <a:ea typeface="Calibri"/>
                <a:cs typeface="Calibri"/>
                <a:sym typeface="Calibri"/>
              </a:rPr>
              <a:t>at home?</a:t>
            </a:r>
            <a:r>
              <a:rPr lang="en-US" sz="2000" b="1"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230188" indent="-230188">
              <a:spcBef>
                <a:spcPts val="360"/>
              </a:spcBef>
              <a:buClr>
                <a:schemeClr val="dk1"/>
              </a:buClr>
              <a:buSzPts val="1800"/>
              <a:buFont typeface="Arial"/>
              <a:buChar char="•"/>
            </a:pPr>
            <a:r>
              <a:rPr lang="en-US" dirty="0">
                <a:solidFill>
                  <a:schemeClr val="dk1"/>
                </a:solidFill>
                <a:latin typeface="Calibri"/>
                <a:ea typeface="Calibri"/>
                <a:cs typeface="Calibri"/>
                <a:sym typeface="Calibri"/>
              </a:rPr>
              <a:t>Learning should not end in the classroom. </a:t>
            </a:r>
            <a:endParaRPr dirty="0"/>
          </a:p>
          <a:p>
            <a:pPr marL="230188" indent="-230188">
              <a:spcBef>
                <a:spcPts val="360"/>
              </a:spcBef>
              <a:buClr>
                <a:schemeClr val="dk1"/>
              </a:buClr>
              <a:buSzPts val="1800"/>
              <a:buFont typeface="Arial"/>
              <a:buChar char="•"/>
            </a:pPr>
            <a:r>
              <a:rPr lang="en-US" dirty="0">
                <a:solidFill>
                  <a:schemeClr val="dk1"/>
                </a:solidFill>
                <a:latin typeface="Calibri"/>
                <a:ea typeface="Calibri"/>
                <a:cs typeface="Calibri"/>
                <a:sym typeface="Calibri"/>
              </a:rPr>
              <a:t>You play an important role in setting high expectations for learning. </a:t>
            </a:r>
            <a:endParaRPr dirty="0"/>
          </a:p>
          <a:p>
            <a:pPr marL="230188" indent="-230188">
              <a:spcBef>
                <a:spcPts val="360"/>
              </a:spcBef>
              <a:buClr>
                <a:schemeClr val="dk1"/>
              </a:buClr>
              <a:buSzPts val="1800"/>
              <a:buFont typeface="Arial"/>
              <a:buChar char="•"/>
            </a:pPr>
            <a:r>
              <a:rPr lang="en-US" dirty="0">
                <a:solidFill>
                  <a:schemeClr val="dk1"/>
                </a:solidFill>
                <a:latin typeface="Calibri"/>
                <a:ea typeface="Calibri"/>
                <a:cs typeface="Calibri"/>
                <a:sym typeface="Calibri"/>
              </a:rPr>
              <a:t>You can help your child become successful both in and outside the classroom.</a:t>
            </a:r>
            <a:endParaRPr dirty="0"/>
          </a:p>
          <a:p>
            <a:pPr>
              <a:spcBef>
                <a:spcPts val="360"/>
              </a:spcBef>
              <a:buClr>
                <a:schemeClr val="dk1"/>
              </a:buClr>
              <a:buSzPts val="1800"/>
            </a:pPr>
            <a:endParaRPr dirty="0">
              <a:solidFill>
                <a:schemeClr val="dk1"/>
              </a:solidFill>
              <a:latin typeface="Calibri"/>
              <a:ea typeface="Calibri"/>
              <a:cs typeface="Calibri"/>
              <a:sym typeface="Calibri"/>
            </a:endParaRPr>
          </a:p>
        </p:txBody>
      </p:sp>
      <p:sp>
        <p:nvSpPr>
          <p:cNvPr id="189" name="Google Shape;189;p22"/>
          <p:cNvSpPr txBox="1"/>
          <p:nvPr/>
        </p:nvSpPr>
        <p:spPr>
          <a:xfrm>
            <a:off x="4425950" y="4166530"/>
            <a:ext cx="5505450" cy="1681821"/>
          </a:xfrm>
          <a:prstGeom prst="rect">
            <a:avLst/>
          </a:prstGeom>
          <a:noFill/>
          <a:ln>
            <a:noFill/>
          </a:ln>
        </p:spPr>
        <p:txBody>
          <a:bodyPr spcFirstLastPara="1" wrap="square" lIns="91425" tIns="45700" rIns="91425" bIns="45700" anchor="t" anchorCtr="0">
            <a:noAutofit/>
          </a:bodyPr>
          <a:lstStyle/>
          <a:p>
            <a:pPr>
              <a:buClr>
                <a:srgbClr val="47A9CB"/>
              </a:buClr>
              <a:buSzPts val="500"/>
            </a:pPr>
            <a:r>
              <a:rPr lang="en-US" sz="2000" b="1">
                <a:solidFill>
                  <a:srgbClr val="47A9CB"/>
                </a:solidFill>
                <a:latin typeface="Calibri"/>
                <a:ea typeface="Calibri"/>
                <a:cs typeface="Calibri"/>
                <a:sym typeface="Calibri"/>
              </a:rPr>
              <a:t>Support starts with meaningful conversations:</a:t>
            </a:r>
            <a:endParaRPr/>
          </a:p>
          <a:p>
            <a:pPr marL="290513" indent="-285750">
              <a:spcBef>
                <a:spcPts val="600"/>
              </a:spcBef>
              <a:buClr>
                <a:schemeClr val="dk1"/>
              </a:buClr>
              <a:buSzPts val="1800"/>
              <a:buFont typeface="Arial"/>
              <a:buChar char="•"/>
            </a:pPr>
            <a:r>
              <a:rPr lang="en-US">
                <a:solidFill>
                  <a:schemeClr val="dk1"/>
                </a:solidFill>
                <a:latin typeface="Calibri"/>
                <a:ea typeface="Calibri"/>
                <a:cs typeface="Calibri"/>
                <a:sym typeface="Calibri"/>
              </a:rPr>
              <a:t>Find out what your child knows.</a:t>
            </a:r>
            <a:endParaRPr/>
          </a:p>
          <a:p>
            <a:pPr marL="290513" indent="-285750">
              <a:spcBef>
                <a:spcPts val="600"/>
              </a:spcBef>
              <a:buClr>
                <a:schemeClr val="dk1"/>
              </a:buClr>
              <a:buSzPts val="1800"/>
              <a:buFont typeface="Arial"/>
              <a:buChar char="•"/>
            </a:pPr>
            <a:r>
              <a:rPr lang="en-US">
                <a:solidFill>
                  <a:schemeClr val="dk1"/>
                </a:solidFill>
                <a:latin typeface="Calibri"/>
                <a:ea typeface="Calibri"/>
                <a:cs typeface="Calibri"/>
                <a:sym typeface="Calibri"/>
              </a:rPr>
              <a:t>Discover what your child should be able to do. </a:t>
            </a:r>
            <a:endParaRPr/>
          </a:p>
          <a:p>
            <a:pPr marL="290513" indent="-285750">
              <a:spcBef>
                <a:spcPts val="600"/>
              </a:spcBef>
              <a:buClr>
                <a:schemeClr val="dk1"/>
              </a:buClr>
              <a:buSzPts val="1800"/>
              <a:buFont typeface="Arial"/>
              <a:buChar char="•"/>
            </a:pPr>
            <a:r>
              <a:rPr lang="en-US">
                <a:solidFill>
                  <a:schemeClr val="dk1"/>
                </a:solidFill>
                <a:latin typeface="Calibri"/>
                <a:ea typeface="Calibri"/>
                <a:cs typeface="Calibri"/>
                <a:sym typeface="Calibri"/>
              </a:rPr>
              <a:t>Talk to your child regularly about schoolwork. </a:t>
            </a:r>
            <a:endParaRPr/>
          </a:p>
          <a:p>
            <a:pPr marL="290513" indent="-285750">
              <a:spcBef>
                <a:spcPts val="600"/>
              </a:spcBef>
              <a:buClr>
                <a:schemeClr val="dk1"/>
              </a:buClr>
              <a:buSzPts val="1800"/>
              <a:buFont typeface="Arial"/>
              <a:buChar char="•"/>
            </a:pPr>
            <a:r>
              <a:rPr lang="en-US">
                <a:solidFill>
                  <a:schemeClr val="dk1"/>
                </a:solidFill>
                <a:latin typeface="Calibri"/>
                <a:ea typeface="Calibri"/>
                <a:cs typeface="Calibri"/>
                <a:sym typeface="Calibri"/>
              </a:rPr>
              <a:t>Meet and speak with your child’s teacher(s) regularly. </a:t>
            </a:r>
            <a:endParaRPr/>
          </a:p>
        </p:txBody>
      </p:sp>
    </p:spTree>
    <p:extLst>
      <p:ext uri="{BB962C8B-B14F-4D97-AF65-F5344CB8AC3E}">
        <p14:creationId xmlns:p14="http://schemas.microsoft.com/office/powerpoint/2010/main" val="395172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p:nvPr/>
        </p:nvSpPr>
        <p:spPr>
          <a:xfrm>
            <a:off x="1504900" y="257465"/>
            <a:ext cx="9144000" cy="1177636"/>
          </a:xfrm>
          <a:prstGeom prst="rect">
            <a:avLst/>
          </a:prstGeom>
          <a:noFill/>
          <a:ln>
            <a:noFill/>
          </a:ln>
        </p:spPr>
        <p:txBody>
          <a:bodyPr spcFirstLastPara="1" wrap="square" lIns="91425" tIns="45700" rIns="91425" bIns="45700" anchor="t" anchorCtr="0">
            <a:noAutofit/>
          </a:bodyPr>
          <a:lstStyle/>
          <a:p>
            <a:pPr algn="ctr">
              <a:buClr>
                <a:schemeClr val="dk1"/>
              </a:buClr>
              <a:buSzPts val="2800"/>
            </a:pPr>
            <a:endParaRPr sz="2800" dirty="0">
              <a:solidFill>
                <a:schemeClr val="dk1"/>
              </a:solidFill>
              <a:latin typeface="Calibri"/>
              <a:ea typeface="Calibri"/>
              <a:cs typeface="Calibri"/>
              <a:sym typeface="Calibri"/>
            </a:endParaRPr>
          </a:p>
          <a:p>
            <a:pPr algn="ctr">
              <a:buClr>
                <a:schemeClr val="dk1"/>
              </a:buClr>
              <a:buSzPts val="700"/>
            </a:pPr>
            <a:r>
              <a:rPr lang="en-US" sz="2800" dirty="0">
                <a:solidFill>
                  <a:schemeClr val="dk1"/>
                </a:solidFill>
                <a:latin typeface="Calibri"/>
                <a:ea typeface="Calibri"/>
                <a:cs typeface="Calibri"/>
                <a:sym typeface="Calibri"/>
              </a:rPr>
              <a:t>Tools and Resources to Support Parents: General</a:t>
            </a:r>
            <a:endParaRPr dirty="0"/>
          </a:p>
        </p:txBody>
      </p:sp>
      <p:sp>
        <p:nvSpPr>
          <p:cNvPr id="195" name="Google Shape;195;p23"/>
          <p:cNvSpPr txBox="1"/>
          <p:nvPr/>
        </p:nvSpPr>
        <p:spPr>
          <a:xfrm>
            <a:off x="1612900" y="1435101"/>
            <a:ext cx="9036000" cy="4737000"/>
          </a:xfrm>
          <a:prstGeom prst="rect">
            <a:avLst/>
          </a:prstGeom>
          <a:noFill/>
          <a:ln>
            <a:noFill/>
          </a:ln>
        </p:spPr>
        <p:txBody>
          <a:bodyPr spcFirstLastPara="1" wrap="square" lIns="91425" tIns="45700" rIns="91425" bIns="45700" anchor="t" anchorCtr="0">
            <a:noAutofit/>
          </a:bodyPr>
          <a:lstStyle/>
          <a:p>
            <a:pPr>
              <a:buClr>
                <a:schemeClr val="dk1"/>
              </a:buClr>
              <a:buSzPts val="450"/>
            </a:pPr>
            <a:r>
              <a:rPr lang="en-US" b="1">
                <a:solidFill>
                  <a:schemeClr val="dk1"/>
                </a:solidFill>
                <a:latin typeface="Calibri"/>
                <a:ea typeface="Calibri"/>
                <a:cs typeface="Calibri"/>
                <a:sym typeface="Calibri"/>
              </a:rPr>
              <a:t>Below are additional resources that you can access to further support your child’s learning at home.</a:t>
            </a:r>
            <a:endParaRPr/>
          </a:p>
          <a:p>
            <a:pPr>
              <a:spcBef>
                <a:spcPts val="600"/>
              </a:spcBef>
              <a:buClr>
                <a:schemeClr val="dk1"/>
              </a:buClr>
              <a:buSzPts val="450"/>
            </a:pPr>
            <a:r>
              <a:rPr lang="en-US" b="1">
                <a:solidFill>
                  <a:srgbClr val="47A9CB"/>
                </a:solidFill>
                <a:latin typeface="Calibri"/>
                <a:ea typeface="Calibri"/>
                <a:cs typeface="Calibri"/>
                <a:sym typeface="Calibri"/>
              </a:rPr>
              <a:t>Louisiana’s Family Support Toolbox Library: </a:t>
            </a:r>
            <a:r>
              <a:rPr lang="en-US">
                <a:solidFill>
                  <a:schemeClr val="dk1"/>
                </a:solidFill>
                <a:latin typeface="Calibri"/>
                <a:ea typeface="Calibri"/>
                <a:cs typeface="Calibri"/>
                <a:sym typeface="Calibri"/>
              </a:rPr>
              <a:t>information on standards, test results, and all parent guides </a:t>
            </a:r>
            <a:r>
              <a:rPr lang="en-US" u="sng">
                <a:solidFill>
                  <a:schemeClr val="hlink"/>
                </a:solidFill>
                <a:latin typeface="Calibri"/>
                <a:ea typeface="Calibri"/>
                <a:cs typeface="Calibri"/>
                <a:sym typeface="Calibri"/>
                <a:hlinkClick r:id="rId3"/>
              </a:rPr>
              <a:t>www.louisianabelieves.com/resources/family-support-toolbox</a:t>
            </a:r>
            <a:r>
              <a:rPr lang="en-US">
                <a:solidFill>
                  <a:schemeClr val="dk1"/>
                </a:solidFill>
                <a:latin typeface="Calibri"/>
                <a:ea typeface="Calibri"/>
                <a:cs typeface="Calibri"/>
                <a:sym typeface="Calibri"/>
              </a:rPr>
              <a:t> </a:t>
            </a:r>
            <a:endParaRPr/>
          </a:p>
          <a:p>
            <a:pPr>
              <a:spcBef>
                <a:spcPts val="1200"/>
              </a:spcBef>
              <a:buClr>
                <a:srgbClr val="47A9CB"/>
              </a:buClr>
              <a:buSzPts val="450"/>
            </a:pPr>
            <a:r>
              <a:rPr lang="en-US" b="1">
                <a:solidFill>
                  <a:srgbClr val="47A9CB"/>
                </a:solidFill>
                <a:latin typeface="Calibri"/>
                <a:ea typeface="Calibri"/>
                <a:cs typeface="Calibri"/>
                <a:sym typeface="Calibri"/>
              </a:rPr>
              <a:t>Great Kids Milestones:</a:t>
            </a:r>
            <a:r>
              <a:rPr lang="en-US" b="1">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free online collection of videos showing what success looks like in reading, writing, and mathematics in grades K–12</a:t>
            </a:r>
            <a:r>
              <a:rPr lang="en-US"/>
              <a:t> </a:t>
            </a:r>
            <a:r>
              <a:rPr lang="en-US" u="sng">
                <a:solidFill>
                  <a:schemeClr val="hlink"/>
                </a:solidFill>
                <a:latin typeface="Calibri"/>
                <a:ea typeface="Calibri"/>
                <a:cs typeface="Calibri"/>
                <a:sym typeface="Calibri"/>
                <a:hlinkClick r:id="rId4"/>
              </a:rPr>
              <a:t>www.greatschools.org/gk/milestones/</a:t>
            </a:r>
            <a:r>
              <a:rPr lang="en-US">
                <a:solidFill>
                  <a:schemeClr val="dk1"/>
                </a:solidFill>
                <a:latin typeface="Calibri"/>
                <a:ea typeface="Calibri"/>
                <a:cs typeface="Calibri"/>
                <a:sym typeface="Calibri"/>
              </a:rPr>
              <a:t> </a:t>
            </a:r>
            <a:endParaRPr/>
          </a:p>
          <a:p>
            <a:pPr>
              <a:spcBef>
                <a:spcPts val="1200"/>
              </a:spcBef>
              <a:buClr>
                <a:schemeClr val="dk1"/>
              </a:buClr>
              <a:buSzPts val="450"/>
            </a:pPr>
            <a:r>
              <a:rPr lang="en-US" b="1">
                <a:solidFill>
                  <a:srgbClr val="47A9CB"/>
                </a:solidFill>
                <a:latin typeface="Calibri"/>
                <a:ea typeface="Calibri"/>
                <a:cs typeface="Calibri"/>
                <a:sym typeface="Calibri"/>
              </a:rPr>
              <a:t>Eureka Mathematics Support Page: </a:t>
            </a:r>
            <a:r>
              <a:rPr lang="en-US">
                <a:solidFill>
                  <a:srgbClr val="000000"/>
                </a:solidFill>
                <a:latin typeface="Calibri"/>
                <a:ea typeface="Calibri"/>
                <a:cs typeface="Calibri"/>
                <a:sym typeface="Calibri"/>
              </a:rPr>
              <a:t>free online site to support students in schools that have adopted the Eureka mathematics curriculum</a:t>
            </a:r>
            <a:r>
              <a:rPr lang="en-US" b="1">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 </a:t>
            </a:r>
            <a:r>
              <a:rPr lang="en-US" u="sng">
                <a:solidFill>
                  <a:schemeClr val="hlink"/>
                </a:solidFill>
                <a:latin typeface="Calibri"/>
                <a:ea typeface="Calibri"/>
                <a:cs typeface="Calibri"/>
                <a:sym typeface="Calibri"/>
                <a:hlinkClick r:id="rId5"/>
              </a:rPr>
              <a:t>www.greatminds.org/math/parents</a:t>
            </a:r>
            <a:r>
              <a:rPr lang="en-US">
                <a:solidFill>
                  <a:schemeClr val="dk1"/>
                </a:solidFill>
                <a:latin typeface="Calibri"/>
                <a:ea typeface="Calibri"/>
                <a:cs typeface="Calibri"/>
                <a:sym typeface="Calibri"/>
              </a:rPr>
              <a:t> </a:t>
            </a:r>
            <a:endParaRPr/>
          </a:p>
          <a:p>
            <a:pPr>
              <a:spcBef>
                <a:spcPts val="1200"/>
              </a:spcBef>
              <a:buClr>
                <a:schemeClr val="dk1"/>
              </a:buClr>
              <a:buSzPts val="450"/>
            </a:pPr>
            <a:r>
              <a:rPr lang="en-US" b="1">
                <a:solidFill>
                  <a:srgbClr val="47A9CB"/>
                </a:solidFill>
                <a:latin typeface="Calibri"/>
                <a:ea typeface="Calibri"/>
                <a:cs typeface="Calibri"/>
                <a:sym typeface="Calibri"/>
              </a:rPr>
              <a:t>LearnZillon: </a:t>
            </a:r>
            <a:r>
              <a:rPr lang="en-US">
                <a:solidFill>
                  <a:schemeClr val="dk1"/>
                </a:solidFill>
                <a:latin typeface="Calibri"/>
                <a:ea typeface="Calibri"/>
                <a:cs typeface="Calibri"/>
                <a:sym typeface="Calibri"/>
              </a:rPr>
              <a:t>free online site to support students in schools that have adopted the ELA Guidebooks curriculum </a:t>
            </a:r>
            <a:r>
              <a:rPr lang="en-US" u="sng">
                <a:solidFill>
                  <a:schemeClr val="hlink"/>
                </a:solidFill>
                <a:latin typeface="Calibri"/>
                <a:ea typeface="Calibri"/>
                <a:cs typeface="Calibri"/>
                <a:sym typeface="Calibri"/>
                <a:hlinkClick r:id="rId6"/>
              </a:rPr>
              <a:t>www.learnzillion.com/resources/81666-english-language-arts-guidebook-units</a:t>
            </a:r>
            <a:endParaRPr/>
          </a:p>
          <a:p>
            <a:pPr>
              <a:spcBef>
                <a:spcPts val="400"/>
              </a:spcBef>
              <a:buClr>
                <a:schemeClr val="dk1"/>
              </a:buClr>
              <a:buSzPts val="1100"/>
            </a:pPr>
            <a:endParaRPr sz="700" b="1">
              <a:solidFill>
                <a:schemeClr val="dk1"/>
              </a:solidFill>
              <a:latin typeface="Calibri"/>
              <a:ea typeface="Calibri"/>
              <a:cs typeface="Calibri"/>
              <a:sym typeface="Calibri"/>
            </a:endParaRPr>
          </a:p>
          <a:p>
            <a:pPr>
              <a:spcBef>
                <a:spcPts val="400"/>
              </a:spcBef>
              <a:buClr>
                <a:schemeClr val="dk1"/>
              </a:buClr>
              <a:buSzPts val="1100"/>
            </a:pPr>
            <a:r>
              <a:rPr lang="en-US" b="1">
                <a:solidFill>
                  <a:srgbClr val="47A9CB"/>
                </a:solidFill>
                <a:latin typeface="Calibri"/>
                <a:ea typeface="Calibri"/>
                <a:cs typeface="Calibri"/>
                <a:sym typeface="Calibri"/>
              </a:rPr>
              <a:t>PTA Family Guides:</a:t>
            </a:r>
            <a:r>
              <a:rPr lang="en-US">
                <a:solidFill>
                  <a:schemeClr val="dk1"/>
                </a:solidFill>
                <a:latin typeface="Calibri"/>
                <a:ea typeface="Calibri"/>
                <a:cs typeface="Calibri"/>
                <a:sym typeface="Calibri"/>
              </a:rPr>
              <a:t> tips for helping your child succeed in key learning areas.</a:t>
            </a:r>
            <a:endParaRPr>
              <a:solidFill>
                <a:schemeClr val="dk1"/>
              </a:solidFill>
              <a:latin typeface="Calibri"/>
              <a:ea typeface="Calibri"/>
              <a:cs typeface="Calibri"/>
              <a:sym typeface="Calibri"/>
            </a:endParaRPr>
          </a:p>
          <a:p>
            <a:pPr>
              <a:spcBef>
                <a:spcPts val="400"/>
              </a:spcBef>
              <a:buClr>
                <a:schemeClr val="dk1"/>
              </a:buClr>
              <a:buSzPts val="1100"/>
            </a:pPr>
            <a:r>
              <a:rPr lang="en-US" u="sng">
                <a:solidFill>
                  <a:schemeClr val="hlink"/>
                </a:solidFill>
                <a:latin typeface="Calibri"/>
                <a:ea typeface="Calibri"/>
                <a:cs typeface="Calibri"/>
                <a:sym typeface="Calibri"/>
                <a:hlinkClick r:id="rId7"/>
              </a:rPr>
              <a:t>https://www.pta.org/home/family-resources/family-guide</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a:spcBef>
                <a:spcPts val="400"/>
              </a:spcBef>
              <a:buClr>
                <a:schemeClr val="dk1"/>
              </a:buClr>
              <a:buSzPts val="2000"/>
            </a:pPr>
            <a:endParaRPr sz="2000" b="1">
              <a:solidFill>
                <a:schemeClr val="dk1"/>
              </a:solidFill>
              <a:latin typeface="Calibri"/>
              <a:ea typeface="Calibri"/>
              <a:cs typeface="Calibri"/>
              <a:sym typeface="Calibri"/>
            </a:endParaRPr>
          </a:p>
        </p:txBody>
      </p:sp>
      <p:sp>
        <p:nvSpPr>
          <p:cNvPr id="196" name="Google Shape;196;p23"/>
          <p:cNvSpPr/>
          <p:nvPr/>
        </p:nvSpPr>
        <p:spPr>
          <a:xfrm>
            <a:off x="2627200" y="5958575"/>
            <a:ext cx="7734300" cy="680100"/>
          </a:xfrm>
          <a:prstGeom prst="rect">
            <a:avLst/>
          </a:prstGeom>
          <a:noFill/>
          <a:ln>
            <a:noFill/>
          </a:ln>
        </p:spPr>
        <p:txBody>
          <a:bodyPr spcFirstLastPara="1" wrap="square" lIns="91425" tIns="45700" rIns="91425" bIns="45700" anchor="t" anchorCtr="0">
            <a:noAutofit/>
          </a:bodyPr>
          <a:lstStyle/>
          <a:p>
            <a:pPr>
              <a:buClr>
                <a:srgbClr val="000000"/>
              </a:buClr>
              <a:buSzPts val="450"/>
            </a:pPr>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1802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7"/>
          <p:cNvSpPr/>
          <p:nvPr/>
        </p:nvSpPr>
        <p:spPr>
          <a:xfrm>
            <a:off x="1523999" y="4940945"/>
            <a:ext cx="9144000" cy="609600"/>
          </a:xfrm>
          <a:prstGeom prst="rect">
            <a:avLst/>
          </a:prstGeom>
          <a:solidFill>
            <a:srgbClr val="B6DDE7"/>
          </a:solidFill>
          <a:ln>
            <a:noFill/>
          </a:ln>
        </p:spPr>
        <p:txBody>
          <a:bodyPr spcFirstLastPara="1" wrap="square" lIns="45700" tIns="49300" rIns="45700" bIns="49300" anchor="ctr" anchorCtr="0">
            <a:noAutofit/>
          </a:bodyPr>
          <a:lstStyle/>
          <a:p>
            <a:pPr algn="ctr">
              <a:lnSpc>
                <a:spcPct val="90000"/>
              </a:lnSpc>
              <a:buClr>
                <a:srgbClr val="000000"/>
              </a:buClr>
              <a:buSzPts val="1800"/>
            </a:pPr>
            <a:endParaRPr b="1">
              <a:solidFill>
                <a:srgbClr val="FFFFFF"/>
              </a:solidFill>
              <a:latin typeface="Calibri"/>
              <a:ea typeface="Calibri"/>
              <a:cs typeface="Calibri"/>
              <a:sym typeface="Calibri"/>
            </a:endParaRPr>
          </a:p>
        </p:txBody>
      </p:sp>
      <p:sp>
        <p:nvSpPr>
          <p:cNvPr id="49" name="Google Shape;49;p7"/>
          <p:cNvSpPr txBox="1">
            <a:spLocks noGrp="1"/>
          </p:cNvSpPr>
          <p:nvPr>
            <p:ph type="body" idx="1"/>
          </p:nvPr>
        </p:nvSpPr>
        <p:spPr>
          <a:xfrm>
            <a:off x="2057400" y="1714099"/>
            <a:ext cx="8229600" cy="4053900"/>
          </a:xfrm>
          <a:prstGeom prst="rect">
            <a:avLst/>
          </a:prstGeom>
          <a:noFill/>
          <a:ln>
            <a:noFill/>
          </a:ln>
        </p:spPr>
        <p:txBody>
          <a:bodyPr spcFirstLastPara="1" vert="horz" wrap="square" lIns="91425" tIns="45700" rIns="91425" bIns="45700" rtlCol="0" anchor="t" anchorCtr="0">
            <a:noAutofit/>
          </a:bodyPr>
          <a:lstStyle/>
          <a:p>
            <a:pPr marL="230186" indent="-230186">
              <a:spcBef>
                <a:spcPts val="0"/>
              </a:spcBef>
              <a:buSzPts val="2400"/>
            </a:pPr>
            <a:r>
              <a:rPr lang="en-US" sz="2400" b="1" dirty="0"/>
              <a:t>Looking Back at 2019-2020</a:t>
            </a:r>
            <a:endParaRPr dirty="0"/>
          </a:p>
          <a:p>
            <a:pPr marL="0" indent="0">
              <a:spcBef>
                <a:spcPts val="0"/>
              </a:spcBef>
              <a:buSzPts val="2400"/>
              <a:buNone/>
            </a:pPr>
            <a:endParaRPr sz="2400" dirty="0"/>
          </a:p>
          <a:p>
            <a:pPr marL="230188" indent="-230188">
              <a:spcBef>
                <a:spcPts val="0"/>
              </a:spcBef>
              <a:buSzPts val="2400"/>
            </a:pPr>
            <a:r>
              <a:rPr lang="en-US" sz="2400" dirty="0"/>
              <a:t>2020-2021 Priorities</a:t>
            </a:r>
            <a:endParaRPr dirty="0"/>
          </a:p>
          <a:p>
            <a:pPr marL="230188" indent="-230188">
              <a:spcBef>
                <a:spcPts val="480"/>
              </a:spcBef>
              <a:buSzPts val="2400"/>
              <a:buNone/>
            </a:pPr>
            <a:endParaRPr sz="2400" dirty="0"/>
          </a:p>
          <a:p>
            <a:pPr marL="230186" indent="-230186">
              <a:spcBef>
                <a:spcPts val="480"/>
              </a:spcBef>
              <a:buClr>
                <a:srgbClr val="000000"/>
              </a:buClr>
              <a:buSzPts val="2400"/>
            </a:pPr>
            <a:r>
              <a:rPr lang="en-US" sz="2400" dirty="0">
                <a:solidFill>
                  <a:srgbClr val="000000"/>
                </a:solidFill>
              </a:rPr>
              <a:t>Student Learning in 2019-2020 </a:t>
            </a:r>
            <a:endParaRPr dirty="0"/>
          </a:p>
          <a:p>
            <a:pPr marL="0" indent="0">
              <a:spcBef>
                <a:spcPts val="480"/>
              </a:spcBef>
              <a:buSzPts val="2400"/>
              <a:buNone/>
            </a:pPr>
            <a:endParaRPr sz="2400" dirty="0">
              <a:solidFill>
                <a:srgbClr val="000000"/>
              </a:solidFill>
            </a:endParaRPr>
          </a:p>
          <a:p>
            <a:pPr marL="230187" indent="-230187">
              <a:spcBef>
                <a:spcPts val="480"/>
              </a:spcBef>
              <a:buSzPts val="2400"/>
            </a:pPr>
            <a:r>
              <a:rPr lang="en-US" sz="2400" dirty="0"/>
              <a:t>Supporting Student Learning at Home</a:t>
            </a:r>
          </a:p>
          <a:p>
            <a:pPr marL="0" indent="0">
              <a:spcBef>
                <a:spcPts val="480"/>
              </a:spcBef>
              <a:buSzPts val="2400"/>
              <a:buNone/>
            </a:pPr>
            <a:endParaRPr lang="en-US" sz="2400" dirty="0"/>
          </a:p>
          <a:p>
            <a:pPr marL="230187" indent="-230187">
              <a:spcBef>
                <a:spcPts val="480"/>
              </a:spcBef>
              <a:buSzPts val="2400"/>
            </a:pPr>
            <a:r>
              <a:rPr lang="en-US" sz="2400" dirty="0"/>
              <a:t>Schoolwide Plan (House Bill 509-Act 555)</a:t>
            </a:r>
            <a:endParaRPr sz="2400" dirty="0"/>
          </a:p>
          <a:p>
            <a:pPr marL="0" indent="0">
              <a:spcBef>
                <a:spcPts val="480"/>
              </a:spcBef>
              <a:buNone/>
            </a:pPr>
            <a:endParaRPr sz="2400" dirty="0"/>
          </a:p>
          <a:p>
            <a:pPr marL="230187" indent="-230187">
              <a:spcBef>
                <a:spcPts val="480"/>
              </a:spcBef>
              <a:buSzPts val="2400"/>
            </a:pPr>
            <a:r>
              <a:rPr lang="en-US" sz="2400" dirty="0"/>
              <a:t>Appendix</a:t>
            </a:r>
            <a:endParaRPr dirty="0"/>
          </a:p>
          <a:p>
            <a:pPr marL="0" indent="0">
              <a:spcBef>
                <a:spcPts val="480"/>
              </a:spcBef>
              <a:buNone/>
            </a:pPr>
            <a:endParaRPr dirty="0"/>
          </a:p>
          <a:p>
            <a:pPr marL="0" indent="0">
              <a:spcBef>
                <a:spcPts val="480"/>
              </a:spcBef>
              <a:buNone/>
            </a:pPr>
            <a:endParaRPr sz="2400" dirty="0"/>
          </a:p>
          <a:p>
            <a:pPr marL="0" indent="0">
              <a:spcBef>
                <a:spcPts val="480"/>
              </a:spcBef>
              <a:buSzPts val="2400"/>
              <a:buNone/>
            </a:pPr>
            <a:endParaRPr sz="2400" dirty="0"/>
          </a:p>
          <a:p>
            <a:pPr marL="0" indent="0">
              <a:spcBef>
                <a:spcPts val="480"/>
              </a:spcBef>
              <a:buSzPts val="600"/>
              <a:buNone/>
            </a:pPr>
            <a:endParaRPr sz="2400" dirty="0"/>
          </a:p>
          <a:p>
            <a:pPr marL="230188" indent="-230188">
              <a:spcBef>
                <a:spcPts val="480"/>
              </a:spcBef>
              <a:buSzPts val="2400"/>
              <a:buNone/>
            </a:pPr>
            <a:endParaRPr sz="2400" dirty="0"/>
          </a:p>
          <a:p>
            <a:pPr marL="230188" indent="-230188">
              <a:buNone/>
            </a:pPr>
            <a:endParaRPr b="1" dirty="0"/>
          </a:p>
          <a:p>
            <a:pPr marL="0" indent="0">
              <a:buSzPts val="800"/>
              <a:buNone/>
            </a:pPr>
            <a:endParaRPr dirty="0"/>
          </a:p>
          <a:p>
            <a:pPr marL="230188" indent="-230188">
              <a:buNone/>
            </a:pPr>
            <a:endParaRPr dirty="0"/>
          </a:p>
          <a:p>
            <a:pPr marL="230188" indent="-230188">
              <a:buNone/>
            </a:pPr>
            <a:endParaRPr dirty="0"/>
          </a:p>
          <a:p>
            <a:pPr marL="0" indent="0">
              <a:buSzPts val="800"/>
              <a:buNone/>
            </a:pPr>
            <a:endParaRPr i="1" dirty="0">
              <a:solidFill>
                <a:srgbClr val="FF0000"/>
              </a:solidFill>
            </a:endParaRPr>
          </a:p>
          <a:p>
            <a:pPr marL="230188" indent="-230188">
              <a:buNone/>
            </a:pPr>
            <a:endParaRPr dirty="0"/>
          </a:p>
        </p:txBody>
      </p:sp>
      <p:sp>
        <p:nvSpPr>
          <p:cNvPr id="50" name="Google Shape;50;p7"/>
          <p:cNvSpPr txBox="1">
            <a:spLocks noGrp="1"/>
          </p:cNvSpPr>
          <p:nvPr>
            <p:ph type="title"/>
          </p:nvPr>
        </p:nvSpPr>
        <p:spPr>
          <a:xfrm>
            <a:off x="1523999" y="554680"/>
            <a:ext cx="9144000" cy="1316182"/>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Agenda</a:t>
            </a:r>
            <a:endParaRPr dirty="0"/>
          </a:p>
        </p:txBody>
      </p:sp>
      <p:sp>
        <p:nvSpPr>
          <p:cNvPr id="51" name="Google Shape;51;p7"/>
          <p:cNvSpPr txBox="1">
            <a:spLocks noGrp="1"/>
          </p:cNvSpPr>
          <p:nvPr>
            <p:ph type="sldNum" idx="12"/>
          </p:nvPr>
        </p:nvSpPr>
        <p:spPr>
          <a:xfrm>
            <a:off x="8534401" y="6553201"/>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18</a:t>
            </a:fld>
            <a:endParaRPr/>
          </a:p>
        </p:txBody>
      </p:sp>
    </p:spTree>
    <p:extLst>
      <p:ext uri="{BB962C8B-B14F-4D97-AF65-F5344CB8AC3E}">
        <p14:creationId xmlns:p14="http://schemas.microsoft.com/office/powerpoint/2010/main" val="89115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sldNum" idx="12"/>
          </p:nvPr>
        </p:nvSpPr>
        <p:spPr>
          <a:xfrm>
            <a:off x="8458201" y="6522720"/>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latin typeface="Calibri"/>
                <a:ea typeface="Calibri"/>
                <a:cs typeface="Calibri"/>
                <a:sym typeface="Calibri"/>
              </a:rPr>
              <a:pPr/>
              <a:t>19</a:t>
            </a:fld>
            <a:endParaRPr>
              <a:latin typeface="Calibri"/>
              <a:ea typeface="Calibri"/>
              <a:cs typeface="Calibri"/>
              <a:sym typeface="Calibri"/>
            </a:endParaRPr>
          </a:p>
        </p:txBody>
      </p:sp>
      <p:sp>
        <p:nvSpPr>
          <p:cNvPr id="218" name="Google Shape;218;p26"/>
          <p:cNvSpPr txBox="1">
            <a:spLocks noGrp="1"/>
          </p:cNvSpPr>
          <p:nvPr>
            <p:ph type="title"/>
          </p:nvPr>
        </p:nvSpPr>
        <p:spPr>
          <a:xfrm>
            <a:off x="1524000" y="290947"/>
            <a:ext cx="9144000" cy="1371599"/>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Building and Assessing Foundational Skills in PK-2</a:t>
            </a:r>
            <a:endParaRPr dirty="0"/>
          </a:p>
        </p:txBody>
      </p:sp>
      <p:sp>
        <p:nvSpPr>
          <p:cNvPr id="219" name="Google Shape;219;p26"/>
          <p:cNvSpPr txBox="1"/>
          <p:nvPr/>
        </p:nvSpPr>
        <p:spPr>
          <a:xfrm>
            <a:off x="1687774" y="1495375"/>
            <a:ext cx="8641977" cy="3144300"/>
          </a:xfrm>
          <a:prstGeom prst="rect">
            <a:avLst/>
          </a:prstGeom>
          <a:noFill/>
          <a:ln>
            <a:noFill/>
          </a:ln>
        </p:spPr>
        <p:txBody>
          <a:bodyPr spcFirstLastPara="1" wrap="square" lIns="91425" tIns="91425" rIns="91425" bIns="91425" anchor="t" anchorCtr="0">
            <a:noAutofit/>
          </a:bodyPr>
          <a:lstStyle/>
          <a:p>
            <a:pPr>
              <a:buClr>
                <a:schemeClr val="dk1"/>
              </a:buClr>
              <a:buSzPts val="1800"/>
            </a:pPr>
            <a:r>
              <a:rPr lang="en-US">
                <a:solidFill>
                  <a:schemeClr val="dk1"/>
                </a:solidFill>
                <a:highlight>
                  <a:srgbClr val="FFFFFF"/>
                </a:highlight>
                <a:latin typeface="Calibri"/>
                <a:ea typeface="Calibri"/>
                <a:cs typeface="Calibri"/>
                <a:sym typeface="Calibri"/>
              </a:rPr>
              <a:t>Children in grades PK-2 must develop foundational skills to become proficient readers in grades 3 and beyond.</a:t>
            </a:r>
            <a:endParaRPr/>
          </a:p>
          <a:p>
            <a:pPr>
              <a:buClr>
                <a:srgbClr val="000000"/>
              </a:buClr>
              <a:buSzPts val="1000"/>
            </a:pPr>
            <a:endParaRPr sz="1000">
              <a:solidFill>
                <a:schemeClr val="dk1"/>
              </a:solidFill>
              <a:highlight>
                <a:srgbClr val="FFFFFF"/>
              </a:highlight>
              <a:latin typeface="Calibri"/>
              <a:ea typeface="Calibri"/>
              <a:cs typeface="Calibri"/>
              <a:sym typeface="Calibri"/>
            </a:endParaRPr>
          </a:p>
          <a:p>
            <a:pPr>
              <a:buClr>
                <a:schemeClr val="dk1"/>
              </a:buClr>
              <a:buSzPts val="1800"/>
            </a:pPr>
            <a:r>
              <a:rPr lang="en-US">
                <a:solidFill>
                  <a:schemeClr val="dk1"/>
                </a:solidFill>
                <a:highlight>
                  <a:srgbClr val="FFFFFF"/>
                </a:highlight>
                <a:latin typeface="Calibri"/>
                <a:ea typeface="Calibri"/>
                <a:cs typeface="Calibri"/>
                <a:sym typeface="Calibri"/>
              </a:rPr>
              <a:t>These foundational skills include:</a:t>
            </a:r>
            <a:endParaRPr/>
          </a:p>
          <a:p>
            <a:pPr marL="285750" indent="-285750">
              <a:buClr>
                <a:schemeClr val="dk1"/>
              </a:buClr>
              <a:buSzPts val="1800"/>
              <a:buFont typeface="Arial"/>
              <a:buChar char="•"/>
            </a:pPr>
            <a:r>
              <a:rPr lang="en-US">
                <a:solidFill>
                  <a:schemeClr val="dk1"/>
                </a:solidFill>
                <a:highlight>
                  <a:srgbClr val="FFFFFF"/>
                </a:highlight>
                <a:latin typeface="Calibri"/>
                <a:ea typeface="Calibri"/>
                <a:cs typeface="Calibri"/>
                <a:sym typeface="Calibri"/>
              </a:rPr>
              <a:t>knowing that text is read left to right and top to bottom;</a:t>
            </a:r>
            <a:endParaRPr/>
          </a:p>
          <a:p>
            <a:pPr marL="285750" indent="-285750">
              <a:buClr>
                <a:schemeClr val="dk1"/>
              </a:buClr>
              <a:buSzPts val="1800"/>
              <a:buFont typeface="Arial"/>
              <a:buChar char="•"/>
            </a:pPr>
            <a:r>
              <a:rPr lang="en-US">
                <a:solidFill>
                  <a:schemeClr val="dk1"/>
                </a:solidFill>
                <a:highlight>
                  <a:srgbClr val="FFFFFF"/>
                </a:highlight>
                <a:latin typeface="Calibri"/>
                <a:ea typeface="Calibri"/>
                <a:cs typeface="Calibri"/>
                <a:sym typeface="Calibri"/>
              </a:rPr>
              <a:t>recognizing sounds in spoken words;</a:t>
            </a:r>
            <a:endParaRPr/>
          </a:p>
          <a:p>
            <a:pPr marL="285750" indent="-285750">
              <a:buClr>
                <a:schemeClr val="dk1"/>
              </a:buClr>
              <a:buSzPts val="1800"/>
              <a:buFont typeface="Arial"/>
              <a:buChar char="•"/>
            </a:pPr>
            <a:r>
              <a:rPr lang="en-US">
                <a:solidFill>
                  <a:schemeClr val="dk1"/>
                </a:solidFill>
                <a:highlight>
                  <a:srgbClr val="FFFFFF"/>
                </a:highlight>
                <a:latin typeface="Calibri"/>
                <a:ea typeface="Calibri"/>
                <a:cs typeface="Calibri"/>
                <a:sym typeface="Calibri"/>
              </a:rPr>
              <a:t>alphabet knowledge;</a:t>
            </a:r>
            <a:endParaRPr/>
          </a:p>
          <a:p>
            <a:pPr marL="285750" indent="-285750">
              <a:buClr>
                <a:schemeClr val="dk1"/>
              </a:buClr>
              <a:buSzPts val="1800"/>
              <a:buFont typeface="Arial"/>
              <a:buChar char="•"/>
            </a:pPr>
            <a:r>
              <a:rPr lang="en-US">
                <a:solidFill>
                  <a:schemeClr val="dk1"/>
                </a:solidFill>
                <a:highlight>
                  <a:srgbClr val="FFFFFF"/>
                </a:highlight>
                <a:latin typeface="Calibri"/>
                <a:ea typeface="Calibri"/>
                <a:cs typeface="Calibri"/>
                <a:sym typeface="Calibri"/>
              </a:rPr>
              <a:t>letter-sound relationships;</a:t>
            </a:r>
            <a:endParaRPr/>
          </a:p>
          <a:p>
            <a:pPr marL="285750" indent="-285750">
              <a:buClr>
                <a:schemeClr val="dk1"/>
              </a:buClr>
              <a:buSzPts val="1800"/>
              <a:buFont typeface="Arial"/>
              <a:buChar char="•"/>
            </a:pPr>
            <a:r>
              <a:rPr lang="en-US">
                <a:solidFill>
                  <a:schemeClr val="dk1"/>
                </a:solidFill>
                <a:highlight>
                  <a:srgbClr val="FFFFFF"/>
                </a:highlight>
                <a:latin typeface="Calibri"/>
                <a:ea typeface="Calibri"/>
                <a:cs typeface="Calibri"/>
                <a:sym typeface="Calibri"/>
              </a:rPr>
              <a:t>decoding regularly spelled words;</a:t>
            </a:r>
            <a:endParaRPr/>
          </a:p>
          <a:p>
            <a:pPr marL="285750" indent="-285750">
              <a:buClr>
                <a:schemeClr val="dk1"/>
              </a:buClr>
              <a:buSzPts val="1800"/>
              <a:buFont typeface="Arial"/>
              <a:buChar char="•"/>
            </a:pPr>
            <a:r>
              <a:rPr lang="en-US">
                <a:solidFill>
                  <a:schemeClr val="dk1"/>
                </a:solidFill>
                <a:highlight>
                  <a:srgbClr val="FFFFFF"/>
                </a:highlight>
                <a:latin typeface="Calibri"/>
                <a:ea typeface="Calibri"/>
                <a:cs typeface="Calibri"/>
                <a:sym typeface="Calibri"/>
              </a:rPr>
              <a:t>reading irregularly spelled words; and</a:t>
            </a:r>
            <a:endParaRPr/>
          </a:p>
          <a:p>
            <a:pPr marL="285750" indent="-285750">
              <a:buClr>
                <a:schemeClr val="dk1"/>
              </a:buClr>
              <a:buSzPts val="1800"/>
              <a:buFont typeface="Arial"/>
              <a:buChar char="•"/>
            </a:pPr>
            <a:r>
              <a:rPr lang="en-US">
                <a:solidFill>
                  <a:schemeClr val="dk1"/>
                </a:solidFill>
                <a:highlight>
                  <a:srgbClr val="FFFFFF"/>
                </a:highlight>
                <a:latin typeface="Calibri"/>
                <a:ea typeface="Calibri"/>
                <a:cs typeface="Calibri"/>
                <a:sym typeface="Calibri"/>
              </a:rPr>
              <a:t>reading grade level texts with accuracy, rate, and expression.</a:t>
            </a:r>
            <a:endParaRPr/>
          </a:p>
          <a:p>
            <a:pPr>
              <a:buClr>
                <a:srgbClr val="000000"/>
              </a:buClr>
              <a:buSzPts val="1000"/>
            </a:pPr>
            <a:endParaRPr sz="1000">
              <a:solidFill>
                <a:schemeClr val="dk1"/>
              </a:solidFill>
              <a:highlight>
                <a:srgbClr val="FFFFFF"/>
              </a:highlight>
              <a:latin typeface="Calibri"/>
              <a:ea typeface="Calibri"/>
              <a:cs typeface="Calibri"/>
              <a:sym typeface="Calibri"/>
            </a:endParaRPr>
          </a:p>
          <a:p>
            <a:pPr>
              <a:buClr>
                <a:schemeClr val="dk1"/>
              </a:buClr>
              <a:buSzPts val="1800"/>
            </a:pPr>
            <a:r>
              <a:rPr lang="en-US">
                <a:solidFill>
                  <a:schemeClr val="dk1"/>
                </a:solidFill>
                <a:highlight>
                  <a:srgbClr val="FFFFFF"/>
                </a:highlight>
                <a:latin typeface="Calibri"/>
                <a:ea typeface="Calibri"/>
                <a:cs typeface="Calibri"/>
                <a:sym typeface="Calibri"/>
              </a:rPr>
              <a:t>Teachers build children’s foundational skills by using high-quality curricula and small group instruction each day. </a:t>
            </a:r>
            <a:endParaRPr/>
          </a:p>
          <a:p>
            <a:pPr>
              <a:buClr>
                <a:srgbClr val="000000"/>
              </a:buClr>
              <a:buSzPts val="1800"/>
            </a:pPr>
            <a:endParaRPr>
              <a:solidFill>
                <a:schemeClr val="dk1"/>
              </a:solidFill>
              <a:highlight>
                <a:srgbClr val="FFFFFF"/>
              </a:highlight>
              <a:latin typeface="Calibri"/>
              <a:ea typeface="Calibri"/>
              <a:cs typeface="Calibri"/>
              <a:sym typeface="Calibri"/>
            </a:endParaRPr>
          </a:p>
          <a:p>
            <a:pPr>
              <a:buClr>
                <a:schemeClr val="dk1"/>
              </a:buClr>
              <a:buSzPts val="1800"/>
            </a:pPr>
            <a:r>
              <a:rPr lang="en-US">
                <a:solidFill>
                  <a:schemeClr val="dk1"/>
                </a:solidFill>
                <a:highlight>
                  <a:srgbClr val="FFFFFF"/>
                </a:highlight>
                <a:latin typeface="Calibri"/>
                <a:ea typeface="Calibri"/>
                <a:cs typeface="Calibri"/>
                <a:sym typeface="Calibri"/>
              </a:rPr>
              <a:t>Teachers will assess these skills formally 3-4 times a year to monitor student progress, and will informally assess students daily by observing, listening, and probing during instruction.</a:t>
            </a:r>
            <a:endParaRPr/>
          </a:p>
          <a:p>
            <a:pPr>
              <a:buClr>
                <a:srgbClr val="000000"/>
              </a:buClr>
              <a:buSzPts val="1800"/>
            </a:pPr>
            <a:endParaRPr>
              <a:solidFill>
                <a:schemeClr val="dk1"/>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279204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7"/>
          <p:cNvSpPr/>
          <p:nvPr/>
        </p:nvSpPr>
        <p:spPr>
          <a:xfrm>
            <a:off x="1524000" y="1637909"/>
            <a:ext cx="9144000" cy="609600"/>
          </a:xfrm>
          <a:prstGeom prst="rect">
            <a:avLst/>
          </a:prstGeom>
          <a:solidFill>
            <a:srgbClr val="B6DDE7"/>
          </a:solidFill>
          <a:ln>
            <a:noFill/>
          </a:ln>
        </p:spPr>
        <p:txBody>
          <a:bodyPr spcFirstLastPara="1" wrap="square" lIns="45700" tIns="49300" rIns="45700" bIns="49300" anchor="ctr" anchorCtr="0">
            <a:noAutofit/>
          </a:bodyPr>
          <a:lstStyle/>
          <a:p>
            <a:pPr algn="ctr">
              <a:lnSpc>
                <a:spcPct val="90000"/>
              </a:lnSpc>
              <a:buClr>
                <a:srgbClr val="000000"/>
              </a:buClr>
              <a:buSzPts val="1800"/>
            </a:pPr>
            <a:endParaRPr b="1">
              <a:solidFill>
                <a:srgbClr val="FFFFFF"/>
              </a:solidFill>
              <a:latin typeface="Calibri"/>
              <a:ea typeface="Calibri"/>
              <a:cs typeface="Calibri"/>
              <a:sym typeface="Calibri"/>
            </a:endParaRPr>
          </a:p>
        </p:txBody>
      </p:sp>
      <p:sp>
        <p:nvSpPr>
          <p:cNvPr id="49" name="Google Shape;49;p7"/>
          <p:cNvSpPr txBox="1">
            <a:spLocks noGrp="1"/>
          </p:cNvSpPr>
          <p:nvPr>
            <p:ph type="body" idx="1"/>
          </p:nvPr>
        </p:nvSpPr>
        <p:spPr>
          <a:xfrm>
            <a:off x="2057400" y="1714099"/>
            <a:ext cx="8229600" cy="4053900"/>
          </a:xfrm>
          <a:prstGeom prst="rect">
            <a:avLst/>
          </a:prstGeom>
          <a:noFill/>
          <a:ln>
            <a:noFill/>
          </a:ln>
        </p:spPr>
        <p:txBody>
          <a:bodyPr spcFirstLastPara="1" vert="horz" wrap="square" lIns="91425" tIns="45700" rIns="91425" bIns="45700" rtlCol="0" anchor="t" anchorCtr="0">
            <a:noAutofit/>
          </a:bodyPr>
          <a:lstStyle/>
          <a:p>
            <a:pPr marL="230186" indent="-230186">
              <a:spcBef>
                <a:spcPts val="0"/>
              </a:spcBef>
              <a:buSzPts val="2400"/>
            </a:pPr>
            <a:r>
              <a:rPr lang="en-US" sz="2400" b="1" dirty="0"/>
              <a:t>Looking Back at 2019-2020</a:t>
            </a:r>
            <a:endParaRPr dirty="0"/>
          </a:p>
          <a:p>
            <a:pPr marL="0" indent="0">
              <a:spcBef>
                <a:spcPts val="0"/>
              </a:spcBef>
              <a:buSzPts val="2400"/>
              <a:buNone/>
            </a:pPr>
            <a:endParaRPr sz="2400" dirty="0"/>
          </a:p>
          <a:p>
            <a:pPr marL="230188" indent="-230188">
              <a:spcBef>
                <a:spcPts val="0"/>
              </a:spcBef>
              <a:buSzPts val="2400"/>
            </a:pPr>
            <a:r>
              <a:rPr lang="en-US" sz="2400" dirty="0"/>
              <a:t>2020-2021 Priorities</a:t>
            </a:r>
            <a:endParaRPr dirty="0"/>
          </a:p>
          <a:p>
            <a:pPr marL="230188" indent="-230188">
              <a:spcBef>
                <a:spcPts val="480"/>
              </a:spcBef>
              <a:buSzPts val="2400"/>
              <a:buNone/>
            </a:pPr>
            <a:endParaRPr sz="2400" dirty="0"/>
          </a:p>
          <a:p>
            <a:pPr marL="230186" indent="-230186">
              <a:spcBef>
                <a:spcPts val="480"/>
              </a:spcBef>
              <a:buClr>
                <a:srgbClr val="000000"/>
              </a:buClr>
              <a:buSzPts val="2400"/>
            </a:pPr>
            <a:r>
              <a:rPr lang="en-US" sz="2400" dirty="0">
                <a:solidFill>
                  <a:srgbClr val="000000"/>
                </a:solidFill>
              </a:rPr>
              <a:t>Student Learning in 2020-2021</a:t>
            </a:r>
            <a:endParaRPr dirty="0"/>
          </a:p>
          <a:p>
            <a:pPr marL="0" indent="0">
              <a:spcBef>
                <a:spcPts val="480"/>
              </a:spcBef>
              <a:buSzPts val="2400"/>
              <a:buNone/>
            </a:pPr>
            <a:endParaRPr sz="2400" dirty="0">
              <a:solidFill>
                <a:srgbClr val="000000"/>
              </a:solidFill>
            </a:endParaRPr>
          </a:p>
          <a:p>
            <a:pPr marL="230187" indent="-230187">
              <a:spcBef>
                <a:spcPts val="480"/>
              </a:spcBef>
              <a:buSzPts val="2400"/>
            </a:pPr>
            <a:r>
              <a:rPr lang="en-US" sz="2400" dirty="0"/>
              <a:t>Supporting Student Learning at Home</a:t>
            </a:r>
          </a:p>
          <a:p>
            <a:pPr marL="0" indent="0">
              <a:spcBef>
                <a:spcPts val="480"/>
              </a:spcBef>
              <a:buSzPts val="2400"/>
              <a:buNone/>
            </a:pPr>
            <a:endParaRPr lang="en-US" sz="2400" dirty="0"/>
          </a:p>
          <a:p>
            <a:pPr marL="230187" indent="-230187">
              <a:spcBef>
                <a:spcPts val="480"/>
              </a:spcBef>
              <a:buSzPts val="2400"/>
            </a:pPr>
            <a:r>
              <a:rPr lang="en-US" sz="2400" dirty="0"/>
              <a:t>Schoolwide Plan (House Bill 509-Act 555)</a:t>
            </a:r>
          </a:p>
          <a:p>
            <a:pPr marL="0" indent="0">
              <a:spcBef>
                <a:spcPts val="480"/>
              </a:spcBef>
              <a:buSzPts val="2400"/>
              <a:buNone/>
            </a:pPr>
            <a:endParaRPr sz="2400" dirty="0"/>
          </a:p>
          <a:p>
            <a:pPr marL="230187" indent="-230187">
              <a:spcBef>
                <a:spcPts val="480"/>
              </a:spcBef>
              <a:buSzPts val="2400"/>
            </a:pPr>
            <a:r>
              <a:rPr lang="en-US" sz="2400" dirty="0"/>
              <a:t>Appendix</a:t>
            </a:r>
            <a:endParaRPr dirty="0"/>
          </a:p>
          <a:p>
            <a:pPr marL="0" indent="0">
              <a:spcBef>
                <a:spcPts val="480"/>
              </a:spcBef>
              <a:buNone/>
            </a:pPr>
            <a:endParaRPr dirty="0"/>
          </a:p>
          <a:p>
            <a:pPr marL="0" indent="0">
              <a:spcBef>
                <a:spcPts val="480"/>
              </a:spcBef>
              <a:buNone/>
            </a:pPr>
            <a:endParaRPr sz="2400" dirty="0"/>
          </a:p>
          <a:p>
            <a:pPr marL="0" indent="0">
              <a:spcBef>
                <a:spcPts val="480"/>
              </a:spcBef>
              <a:buSzPts val="2400"/>
              <a:buNone/>
            </a:pPr>
            <a:endParaRPr sz="2400" dirty="0"/>
          </a:p>
          <a:p>
            <a:pPr marL="0" indent="0">
              <a:spcBef>
                <a:spcPts val="480"/>
              </a:spcBef>
              <a:buSzPts val="600"/>
              <a:buNone/>
            </a:pPr>
            <a:endParaRPr sz="2400" dirty="0"/>
          </a:p>
          <a:p>
            <a:pPr marL="230188" indent="-230188">
              <a:spcBef>
                <a:spcPts val="480"/>
              </a:spcBef>
              <a:buSzPts val="2400"/>
              <a:buNone/>
            </a:pPr>
            <a:endParaRPr sz="2400" dirty="0"/>
          </a:p>
          <a:p>
            <a:pPr marL="230188" indent="-230188">
              <a:buNone/>
            </a:pPr>
            <a:endParaRPr b="1" dirty="0"/>
          </a:p>
          <a:p>
            <a:pPr marL="0" indent="0">
              <a:buSzPts val="800"/>
              <a:buNone/>
            </a:pPr>
            <a:endParaRPr dirty="0"/>
          </a:p>
          <a:p>
            <a:pPr marL="230188" indent="-230188">
              <a:buNone/>
            </a:pPr>
            <a:endParaRPr dirty="0"/>
          </a:p>
          <a:p>
            <a:pPr marL="230188" indent="-230188">
              <a:buNone/>
            </a:pPr>
            <a:endParaRPr dirty="0"/>
          </a:p>
          <a:p>
            <a:pPr marL="0" indent="0">
              <a:buSzPts val="800"/>
              <a:buNone/>
            </a:pPr>
            <a:endParaRPr i="1" dirty="0">
              <a:solidFill>
                <a:srgbClr val="FF0000"/>
              </a:solidFill>
            </a:endParaRPr>
          </a:p>
          <a:p>
            <a:pPr marL="230188" indent="-230188">
              <a:buNone/>
            </a:pPr>
            <a:endParaRPr dirty="0"/>
          </a:p>
        </p:txBody>
      </p:sp>
      <p:sp>
        <p:nvSpPr>
          <p:cNvPr id="50" name="Google Shape;50;p7"/>
          <p:cNvSpPr txBox="1">
            <a:spLocks noGrp="1"/>
          </p:cNvSpPr>
          <p:nvPr>
            <p:ph type="title"/>
          </p:nvPr>
        </p:nvSpPr>
        <p:spPr>
          <a:xfrm>
            <a:off x="1316182" y="418699"/>
            <a:ext cx="9144000" cy="1295400"/>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Agenda</a:t>
            </a:r>
            <a:endParaRPr dirty="0"/>
          </a:p>
        </p:txBody>
      </p:sp>
      <p:sp>
        <p:nvSpPr>
          <p:cNvPr id="51" name="Google Shape;51;p7"/>
          <p:cNvSpPr txBox="1">
            <a:spLocks noGrp="1"/>
          </p:cNvSpPr>
          <p:nvPr>
            <p:ph type="sldNum" idx="12"/>
          </p:nvPr>
        </p:nvSpPr>
        <p:spPr>
          <a:xfrm>
            <a:off x="8534401" y="6553201"/>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a:t>
            </a:fld>
            <a:endParaRPr/>
          </a:p>
        </p:txBody>
      </p:sp>
    </p:spTree>
    <p:extLst>
      <p:ext uri="{BB962C8B-B14F-4D97-AF65-F5344CB8AC3E}">
        <p14:creationId xmlns:p14="http://schemas.microsoft.com/office/powerpoint/2010/main" val="188550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sldNum" idx="12"/>
          </p:nvPr>
        </p:nvSpPr>
        <p:spPr>
          <a:xfrm>
            <a:off x="8458201" y="6522720"/>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latin typeface="Calibri"/>
                <a:ea typeface="Calibri"/>
                <a:cs typeface="Calibri"/>
                <a:sym typeface="Calibri"/>
              </a:rPr>
              <a:pPr/>
              <a:t>20</a:t>
            </a:fld>
            <a:endParaRPr>
              <a:latin typeface="Calibri"/>
              <a:ea typeface="Calibri"/>
              <a:cs typeface="Calibri"/>
              <a:sym typeface="Calibri"/>
            </a:endParaRPr>
          </a:p>
        </p:txBody>
      </p:sp>
      <p:sp>
        <p:nvSpPr>
          <p:cNvPr id="226" name="Google Shape;226;p27"/>
          <p:cNvSpPr txBox="1">
            <a:spLocks noGrp="1"/>
          </p:cNvSpPr>
          <p:nvPr>
            <p:ph type="title"/>
          </p:nvPr>
        </p:nvSpPr>
        <p:spPr>
          <a:xfrm>
            <a:off x="1596737" y="642150"/>
            <a:ext cx="9144000" cy="990600"/>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Progression of PK-2 Foundational Skills</a:t>
            </a:r>
            <a:endParaRPr dirty="0"/>
          </a:p>
        </p:txBody>
      </p:sp>
      <p:graphicFrame>
        <p:nvGraphicFramePr>
          <p:cNvPr id="227" name="Google Shape;227;p27"/>
          <p:cNvGraphicFramePr/>
          <p:nvPr/>
        </p:nvGraphicFramePr>
        <p:xfrm>
          <a:off x="1781275" y="1957238"/>
          <a:ext cx="8710500" cy="3574225"/>
        </p:xfrm>
        <a:graphic>
          <a:graphicData uri="http://schemas.openxmlformats.org/drawingml/2006/table">
            <a:tbl>
              <a:tblPr firstRow="1" bandRow="1">
                <a:noFill/>
              </a:tblPr>
              <a:tblGrid>
                <a:gridCol w="1681775">
                  <a:extLst>
                    <a:ext uri="{9D8B030D-6E8A-4147-A177-3AD203B41FA5}">
                      <a16:colId xmlns:a16="http://schemas.microsoft.com/office/drawing/2014/main" val="20000"/>
                    </a:ext>
                  </a:extLst>
                </a:gridCol>
                <a:gridCol w="7028725">
                  <a:extLst>
                    <a:ext uri="{9D8B030D-6E8A-4147-A177-3AD203B41FA5}">
                      <a16:colId xmlns:a16="http://schemas.microsoft.com/office/drawing/2014/main" val="20001"/>
                    </a:ext>
                  </a:extLst>
                </a:gridCol>
              </a:tblGrid>
              <a:tr h="465225">
                <a:tc>
                  <a:txBody>
                    <a:bodyPr/>
                    <a:lstStyle/>
                    <a:p>
                      <a:pPr marL="0" marR="0" lvl="0" indent="0" algn="l" rtl="0">
                        <a:lnSpc>
                          <a:spcPct val="100000"/>
                        </a:lnSpc>
                        <a:spcBef>
                          <a:spcPts val="0"/>
                        </a:spcBef>
                        <a:spcAft>
                          <a:spcPts val="0"/>
                        </a:spcAft>
                        <a:buClr>
                          <a:srgbClr val="000000"/>
                        </a:buClr>
                        <a:buSzPts val="450"/>
                        <a:buFont typeface="Arial"/>
                        <a:buNone/>
                      </a:pPr>
                      <a:r>
                        <a:rPr lang="en-US" sz="1800" u="none" strike="noStrike" cap="none"/>
                        <a:t>By the end of...</a:t>
                      </a:r>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chemeClr val="lt2"/>
                        </a:buClr>
                        <a:buSzPts val="1800"/>
                        <a:buFont typeface="Arial"/>
                        <a:buNone/>
                      </a:pPr>
                      <a:r>
                        <a:rPr lang="en-US" sz="1800" u="none" strike="noStrike" cap="none">
                          <a:solidFill>
                            <a:schemeClr val="lt2"/>
                          </a:solidFill>
                        </a:rPr>
                        <a:t>Children are able to...</a:t>
                      </a:r>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6385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PreK</a:t>
                      </a:r>
                      <a:endParaRPr sz="18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US" sz="1800" u="none" strike="noStrike" cap="none"/>
                        <a:t>Demonstrate that print is read left to right and top to bottom</a:t>
                      </a:r>
                      <a:endParaRPr/>
                    </a:p>
                    <a:p>
                      <a:pPr marL="457200" marR="0" lvl="0" indent="-342900" algn="l" rtl="0">
                        <a:lnSpc>
                          <a:spcPct val="100000"/>
                        </a:lnSpc>
                        <a:spcBef>
                          <a:spcPts val="0"/>
                        </a:spcBef>
                        <a:spcAft>
                          <a:spcPts val="0"/>
                        </a:spcAft>
                        <a:buClr>
                          <a:srgbClr val="000000"/>
                        </a:buClr>
                        <a:buSzPts val="1800"/>
                        <a:buFont typeface="Arial"/>
                        <a:buChar char="●"/>
                      </a:pPr>
                      <a:r>
                        <a:rPr lang="en-US" sz="1800" u="none" strike="noStrike" cap="none"/>
                        <a:t>Recognize and produce rhyming words</a:t>
                      </a:r>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extLst>
                  <a:ext uri="{0D108BD9-81ED-4DB2-BD59-A6C34878D82A}">
                    <a16:rowId xmlns:a16="http://schemas.microsoft.com/office/drawing/2014/main" val="10001"/>
                  </a:ext>
                </a:extLst>
              </a:tr>
              <a:tr h="6385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Kindergarten</a:t>
                      </a:r>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tc>
                  <a:txBody>
                    <a:bodyPr/>
                    <a:lstStyle/>
                    <a:p>
                      <a:pPr marL="457200" marR="0" lvl="0" indent="-342900" algn="l" rtl="0">
                        <a:lnSpc>
                          <a:spcPct val="100000"/>
                        </a:lnSpc>
                        <a:spcBef>
                          <a:spcPts val="0"/>
                        </a:spcBef>
                        <a:spcAft>
                          <a:spcPts val="0"/>
                        </a:spcAft>
                        <a:buClr>
                          <a:srgbClr val="000000"/>
                        </a:buClr>
                        <a:buSzPts val="1800"/>
                        <a:buFont typeface="Arial"/>
                        <a:buChar char="●"/>
                      </a:pPr>
                      <a:r>
                        <a:rPr lang="en-US" sz="1800" u="none" strike="noStrike" cap="none"/>
                        <a:t>Recognize and name all upper and lowercase letters of the alphabet</a:t>
                      </a:r>
                      <a:endParaRPr/>
                    </a:p>
                    <a:p>
                      <a:pPr marL="457200" marR="0" lvl="0" indent="-342900" algn="l" rtl="0">
                        <a:lnSpc>
                          <a:spcPct val="100000"/>
                        </a:lnSpc>
                        <a:spcBef>
                          <a:spcPts val="0"/>
                        </a:spcBef>
                        <a:spcAft>
                          <a:spcPts val="0"/>
                        </a:spcAft>
                        <a:buClr>
                          <a:srgbClr val="000000"/>
                        </a:buClr>
                        <a:buSzPts val="1800"/>
                        <a:buFont typeface="Arial"/>
                        <a:buChar char="●"/>
                      </a:pPr>
                      <a:r>
                        <a:rPr lang="en-US" sz="1800" u="none" strike="noStrike" cap="none"/>
                        <a:t>Produce the primary sound/symbol relationship for every letter</a:t>
                      </a:r>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extLst>
                  <a:ext uri="{0D108BD9-81ED-4DB2-BD59-A6C34878D82A}">
                    <a16:rowId xmlns:a16="http://schemas.microsoft.com/office/drawing/2014/main" val="10002"/>
                  </a:ext>
                </a:extLst>
              </a:tr>
              <a:tr h="608075">
                <a:tc>
                  <a:txBody>
                    <a:bodyPr/>
                    <a:lstStyle/>
                    <a:p>
                      <a:pPr marL="0" marR="0" lvl="0" indent="0" algn="l" rtl="0">
                        <a:lnSpc>
                          <a:spcPct val="100000"/>
                        </a:lnSpc>
                        <a:spcBef>
                          <a:spcPts val="0"/>
                        </a:spcBef>
                        <a:spcAft>
                          <a:spcPts val="0"/>
                        </a:spcAft>
                        <a:buClr>
                          <a:srgbClr val="000000"/>
                        </a:buClr>
                        <a:buSzPts val="450"/>
                        <a:buFont typeface="Arial"/>
                        <a:buNone/>
                      </a:pPr>
                      <a:r>
                        <a:rPr lang="en-US" sz="1800" u="none" strike="noStrike" cap="none"/>
                        <a:t>First</a:t>
                      </a:r>
                      <a:endParaRPr sz="18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tc>
                  <a:txBody>
                    <a:bodyPr/>
                    <a:lstStyle/>
                    <a:p>
                      <a:pPr marL="457200" marR="0" lvl="0" indent="-342900" algn="l" rtl="0">
                        <a:lnSpc>
                          <a:spcPct val="100000"/>
                        </a:lnSpc>
                        <a:spcBef>
                          <a:spcPts val="0"/>
                        </a:spcBef>
                        <a:spcAft>
                          <a:spcPts val="0"/>
                        </a:spcAft>
                        <a:buClr>
                          <a:srgbClr val="000000"/>
                        </a:buClr>
                        <a:buSzPts val="1800"/>
                        <a:buFont typeface="Arial"/>
                        <a:buChar char="●"/>
                      </a:pPr>
                      <a:r>
                        <a:rPr lang="en-US" sz="1800" u="none" strike="noStrike" cap="none"/>
                        <a:t>Decode regular, one- and two-syllable words </a:t>
                      </a:r>
                      <a:endParaRPr/>
                    </a:p>
                    <a:p>
                      <a:pPr marL="457200" marR="0" lvl="0" indent="-342900" algn="l" rtl="0">
                        <a:lnSpc>
                          <a:spcPct val="100000"/>
                        </a:lnSpc>
                        <a:spcBef>
                          <a:spcPts val="0"/>
                        </a:spcBef>
                        <a:spcAft>
                          <a:spcPts val="0"/>
                        </a:spcAft>
                        <a:buClr>
                          <a:srgbClr val="000000"/>
                        </a:buClr>
                        <a:buSzPts val="1800"/>
                        <a:buFont typeface="Arial"/>
                        <a:buChar char="●"/>
                      </a:pPr>
                      <a:r>
                        <a:rPr lang="en-US" sz="1800" u="none" strike="noStrike" cap="none"/>
                        <a:t>Read grade level text orally with accuracy, appropriate rate, and expression</a:t>
                      </a:r>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AEEF3"/>
                    </a:solidFill>
                  </a:tcPr>
                </a:tc>
                <a:extLst>
                  <a:ext uri="{0D108BD9-81ED-4DB2-BD59-A6C34878D82A}">
                    <a16:rowId xmlns:a16="http://schemas.microsoft.com/office/drawing/2014/main" val="10003"/>
                  </a:ext>
                </a:extLst>
              </a:tr>
              <a:tr h="428250">
                <a:tc>
                  <a:txBody>
                    <a:bodyPr/>
                    <a:lstStyle/>
                    <a:p>
                      <a:pPr marL="0" marR="0" lvl="0" indent="0" algn="l" rtl="0">
                        <a:lnSpc>
                          <a:spcPct val="100000"/>
                        </a:lnSpc>
                        <a:spcBef>
                          <a:spcPts val="0"/>
                        </a:spcBef>
                        <a:spcAft>
                          <a:spcPts val="0"/>
                        </a:spcAft>
                        <a:buClr>
                          <a:srgbClr val="000000"/>
                        </a:buClr>
                        <a:buSzPts val="450"/>
                        <a:buFont typeface="Arial"/>
                        <a:buNone/>
                      </a:pPr>
                      <a:r>
                        <a:rPr lang="en-US" sz="1800" u="none" strike="noStrike" cap="none"/>
                        <a:t>Second</a:t>
                      </a:r>
                      <a:endParaRPr sz="18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tc>
                  <a:txBody>
                    <a:bodyPr/>
                    <a:lstStyle/>
                    <a:p>
                      <a:pPr marL="457200" marR="0" lvl="0" indent="-342900" algn="l" rtl="0">
                        <a:lnSpc>
                          <a:spcPct val="100000"/>
                        </a:lnSpc>
                        <a:spcBef>
                          <a:spcPts val="0"/>
                        </a:spcBef>
                        <a:spcAft>
                          <a:spcPts val="0"/>
                        </a:spcAft>
                        <a:buClr>
                          <a:srgbClr val="000000"/>
                        </a:buClr>
                        <a:buSzPts val="1800"/>
                        <a:buFont typeface="Arial"/>
                        <a:buChar char="●"/>
                      </a:pPr>
                      <a:r>
                        <a:rPr lang="en-US" sz="1800" u="none" strike="noStrike" cap="none"/>
                        <a:t>Read irregularly spelled words</a:t>
                      </a:r>
                      <a:endParaRPr/>
                    </a:p>
                    <a:p>
                      <a:pPr marL="457200" marR="0" lvl="0" indent="-342900" algn="l" rtl="0">
                        <a:lnSpc>
                          <a:spcPct val="100000"/>
                        </a:lnSpc>
                        <a:spcBef>
                          <a:spcPts val="0"/>
                        </a:spcBef>
                        <a:spcAft>
                          <a:spcPts val="0"/>
                        </a:spcAft>
                        <a:buClr>
                          <a:srgbClr val="000000"/>
                        </a:buClr>
                        <a:buSzPts val="1800"/>
                        <a:buFont typeface="Arial"/>
                        <a:buChar char="●"/>
                      </a:pPr>
                      <a:r>
                        <a:rPr lang="en-US" sz="1800" u="none" strike="noStrike" cap="none"/>
                        <a:t>Read grade level text independently with sufficient fluency to support comprehension</a:t>
                      </a:r>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6DD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9859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1524000" y="335710"/>
            <a:ext cx="9144000" cy="1295400"/>
          </a:xfrm>
          <a:prstGeom prst="rect">
            <a:avLst/>
          </a:prstGeom>
        </p:spPr>
        <p:txBody>
          <a:bodyPr spcFirstLastPara="1" vert="horz" wrap="square" lIns="91425" tIns="91425" rIns="91425" bIns="91425" rtlCol="0" anchor="ctr" anchorCtr="0">
            <a:noAutofit/>
          </a:bodyPr>
          <a:lstStyle/>
          <a:p>
            <a:r>
              <a:rPr lang="en-US" sz="2800" dirty="0"/>
              <a:t>PK-2 Assessments</a:t>
            </a:r>
            <a:endParaRPr sz="2800" dirty="0"/>
          </a:p>
        </p:txBody>
      </p:sp>
      <p:sp>
        <p:nvSpPr>
          <p:cNvPr id="234" name="Google Shape;234;p28"/>
          <p:cNvSpPr txBox="1">
            <a:spLocks noGrp="1"/>
          </p:cNvSpPr>
          <p:nvPr>
            <p:ph type="sldNum" idx="12"/>
          </p:nvPr>
        </p:nvSpPr>
        <p:spPr>
          <a:xfrm>
            <a:off x="8534400" y="6553200"/>
            <a:ext cx="2133600" cy="342900"/>
          </a:xfrm>
          <a:prstGeom prst="rect">
            <a:avLst/>
          </a:prstGeom>
        </p:spPr>
        <p:txBody>
          <a:bodyPr spcFirstLastPara="1" vert="horz" wrap="square" lIns="91425" tIns="45700" rIns="91425" bIns="45700" rtlCol="0" anchor="ctr" anchorCtr="0">
            <a:noAutofit/>
          </a:bodyPr>
          <a:lstStyle/>
          <a:p>
            <a:fld id="{00000000-1234-1234-1234-123412341234}" type="slidenum">
              <a:rPr lang="en-US"/>
              <a:pPr/>
              <a:t>21</a:t>
            </a:fld>
            <a:endParaRPr/>
          </a:p>
        </p:txBody>
      </p:sp>
      <p:pic>
        <p:nvPicPr>
          <p:cNvPr id="235" name="Google Shape;235;p28" descr="2020-2021"/>
          <p:cNvPicPr preferRelativeResize="0"/>
          <p:nvPr/>
        </p:nvPicPr>
        <p:blipFill>
          <a:blip r:embed="rId3">
            <a:alphaModFix/>
          </a:blip>
          <a:stretch>
            <a:fillRect/>
          </a:stretch>
        </p:blipFill>
        <p:spPr>
          <a:xfrm>
            <a:off x="4215833" y="1631110"/>
            <a:ext cx="6218425" cy="4458701"/>
          </a:xfrm>
          <a:prstGeom prst="rect">
            <a:avLst/>
          </a:prstGeom>
          <a:noFill/>
          <a:ln>
            <a:noFill/>
          </a:ln>
        </p:spPr>
      </p:pic>
      <p:sp>
        <p:nvSpPr>
          <p:cNvPr id="236" name="Google Shape;236;p28"/>
          <p:cNvSpPr txBox="1"/>
          <p:nvPr/>
        </p:nvSpPr>
        <p:spPr>
          <a:xfrm>
            <a:off x="1672175" y="1519600"/>
            <a:ext cx="1926300" cy="4709700"/>
          </a:xfrm>
          <a:prstGeom prst="rect">
            <a:avLst/>
          </a:prstGeom>
          <a:noFill/>
          <a:ln>
            <a:noFill/>
          </a:ln>
        </p:spPr>
        <p:txBody>
          <a:bodyPr spcFirstLastPara="1" wrap="square" lIns="91425" tIns="91425" rIns="91425" bIns="91425" anchor="t" anchorCtr="0">
            <a:noAutofit/>
          </a:bodyPr>
          <a:lstStyle/>
          <a:p>
            <a:endParaRPr/>
          </a:p>
        </p:txBody>
      </p:sp>
      <p:sp>
        <p:nvSpPr>
          <p:cNvPr id="237" name="Google Shape;237;p28"/>
          <p:cNvSpPr txBox="1"/>
          <p:nvPr/>
        </p:nvSpPr>
        <p:spPr>
          <a:xfrm>
            <a:off x="1680625" y="1489860"/>
            <a:ext cx="2448900" cy="4741200"/>
          </a:xfrm>
          <a:prstGeom prst="rect">
            <a:avLst/>
          </a:prstGeom>
          <a:noFill/>
          <a:ln>
            <a:noFill/>
          </a:ln>
        </p:spPr>
        <p:txBody>
          <a:bodyPr spcFirstLastPara="1" wrap="square" lIns="91425" tIns="91425" rIns="91425" bIns="91425" anchor="t" anchorCtr="0">
            <a:noAutofit/>
          </a:bodyPr>
          <a:lstStyle/>
          <a:p>
            <a:r>
              <a:rPr lang="en-US" sz="1600" dirty="0">
                <a:latin typeface="Calibri"/>
                <a:ea typeface="Calibri"/>
                <a:cs typeface="Calibri"/>
                <a:sym typeface="Calibri"/>
              </a:rPr>
              <a:t>Students in grades Pre-K-2 are given screening assessments to:</a:t>
            </a:r>
          </a:p>
          <a:p>
            <a:endParaRPr lang="en-US" sz="1000" dirty="0">
              <a:latin typeface="Calibri"/>
              <a:ea typeface="Calibri"/>
              <a:cs typeface="Calibri"/>
              <a:sym typeface="Calibri"/>
            </a:endParaRPr>
          </a:p>
          <a:p>
            <a:pPr marL="285750" indent="-285750">
              <a:buFont typeface="Arial" panose="020B0604020202020204" pitchFamily="34" charset="0"/>
              <a:buChar char="•"/>
            </a:pPr>
            <a:r>
              <a:rPr lang="en-US" sz="1600" dirty="0">
                <a:latin typeface="Calibri"/>
                <a:ea typeface="Calibri"/>
                <a:cs typeface="Calibri"/>
                <a:sym typeface="Calibri"/>
              </a:rPr>
              <a:t>determine their readiness for Kindergarten and</a:t>
            </a:r>
          </a:p>
          <a:p>
            <a:endParaRPr lang="en-US" sz="1000" dirty="0">
              <a:latin typeface="Calibri"/>
              <a:ea typeface="Calibri"/>
              <a:cs typeface="Calibri"/>
              <a:sym typeface="Calibri"/>
            </a:endParaRPr>
          </a:p>
          <a:p>
            <a:pPr marL="285750" indent="-285750">
              <a:buFont typeface="Arial" panose="020B0604020202020204" pitchFamily="34" charset="0"/>
              <a:buChar char="•"/>
            </a:pPr>
            <a:r>
              <a:rPr lang="en-US" sz="1600" dirty="0">
                <a:latin typeface="Calibri"/>
                <a:ea typeface="Calibri"/>
                <a:cs typeface="Calibri"/>
                <a:sym typeface="Calibri"/>
              </a:rPr>
              <a:t>help identify whether or not they are learning what they need to meet grade level norms, and need additional support. </a:t>
            </a:r>
            <a:endParaRPr sz="1600" dirty="0">
              <a:latin typeface="Calibri"/>
              <a:ea typeface="Calibri"/>
              <a:cs typeface="Calibri"/>
              <a:sym typeface="Calibri"/>
            </a:endParaRPr>
          </a:p>
        </p:txBody>
      </p:sp>
    </p:spTree>
    <p:extLst>
      <p:ext uri="{BB962C8B-B14F-4D97-AF65-F5344CB8AC3E}">
        <p14:creationId xmlns:p14="http://schemas.microsoft.com/office/powerpoint/2010/main" val="3440995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Return to School Guidance</a:t>
            </a:r>
          </a:p>
        </p:txBody>
      </p:sp>
      <p:sp>
        <p:nvSpPr>
          <p:cNvPr id="3" name="Content Placeholder 2"/>
          <p:cNvSpPr>
            <a:spLocks noGrp="1"/>
          </p:cNvSpPr>
          <p:nvPr>
            <p:ph idx="1"/>
          </p:nvPr>
        </p:nvSpPr>
        <p:spPr>
          <a:xfrm>
            <a:off x="1295400" y="2556931"/>
            <a:ext cx="9601197" cy="3677613"/>
          </a:xfrm>
        </p:spPr>
        <p:txBody>
          <a:bodyPr>
            <a:normAutofit fontScale="92500" lnSpcReduction="20000"/>
          </a:bodyPr>
          <a:lstStyle/>
          <a:p>
            <a:r>
              <a:rPr lang="en-US" dirty="0"/>
              <a:t>Dear Wedgewood Families, The WES administrative team, faculty and staff have been preparing to officially reopen school to students on September 14, 2020. What follows is the result of much thought, discussion and planning in collaboration with EBRPSS, guidance from Centers for Disease Control and Prevention (CDC) and the Louisiana Department of Education. We believe these plans will help us keep our community as safe and healthy as possible while returning our school to operations. Our routines and daily interactions will look different this year and will adjust as needed to ensure adherence to health related policies and protocols. As we move forward, please know that safety is our priority with an equal focus on continuing to provide our students with a comprehensive education and experience. We look forward to partnering with all of you as we navigate the challenges that COVID-19 presents to us. As a Wildcat community, we are stronger together! </a:t>
            </a:r>
          </a:p>
        </p:txBody>
      </p:sp>
    </p:spTree>
    <p:extLst>
      <p:ext uri="{BB962C8B-B14F-4D97-AF65-F5344CB8AC3E}">
        <p14:creationId xmlns:p14="http://schemas.microsoft.com/office/powerpoint/2010/main" val="1050730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Wellness and Logistics</a:t>
            </a:r>
          </a:p>
        </p:txBody>
      </p:sp>
      <p:sp>
        <p:nvSpPr>
          <p:cNvPr id="3" name="Content Placeholder 2"/>
          <p:cNvSpPr>
            <a:spLocks noGrp="1"/>
          </p:cNvSpPr>
          <p:nvPr>
            <p:ph idx="1"/>
          </p:nvPr>
        </p:nvSpPr>
        <p:spPr/>
        <p:txBody>
          <a:bodyPr/>
          <a:lstStyle/>
          <a:p>
            <a:pPr marL="0" indent="0">
              <a:buNone/>
            </a:pPr>
            <a:r>
              <a:rPr lang="en-US" dirty="0"/>
              <a:t> Temperature checks will be conducted upon arrival at school and/or during visits to the school nurse. Students with 100.4+ temperature may not remain on campus. Parents will be contacted to come pick students up and should call the front office upon arrival. A staff member will bring the student to your vehicle.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7670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Arrival and Dismissal</a:t>
            </a:r>
          </a:p>
        </p:txBody>
      </p:sp>
      <p:sp>
        <p:nvSpPr>
          <p:cNvPr id="3" name="Content Placeholder 2"/>
          <p:cNvSpPr>
            <a:spLocks noGrp="1"/>
          </p:cNvSpPr>
          <p:nvPr>
            <p:ph idx="1"/>
          </p:nvPr>
        </p:nvSpPr>
        <p:spPr/>
        <p:txBody>
          <a:bodyPr>
            <a:normAutofit fontScale="85000" lnSpcReduction="20000"/>
          </a:bodyPr>
          <a:lstStyle/>
          <a:p>
            <a:r>
              <a:rPr lang="en-US" dirty="0"/>
              <a:t>School buses used to transport students must not exceed the following maximum capacity requirements: a. Phase One – 25%, including adults, of the maximum capacity of the bus as determined by the bus manufacturer; b. Phase Two – 50%, including adults, of the maximum capacity of the bus as determined by the bus manufacturer; and c. Phase Three – 75%, including adults, of the maximum capacity of the bus as determined by the bus manufacturer. Passengers on a school bus must be spaced to the greatest extent possible as follows: a. Phase One – Passengers must ride one (1) per seat except that members of the same household may sit in the same seat or adjacent seats. Every other seat on the bus must remain empty; and b. Phases Two and Three – Passengers must be dispersed throughout the bus to maximize social distancing to the greatest extent possible. o Carpool students will have their temperatures taken prior to exiting the vehicle. Please have your window rolled down and be ready for daily temperature checks in the morning. This will help expedite the process. A staff member will come up to the vehicle to take your child’s temperature. </a:t>
            </a:r>
          </a:p>
        </p:txBody>
      </p:sp>
    </p:spTree>
    <p:extLst>
      <p:ext uri="{BB962C8B-B14F-4D97-AF65-F5344CB8AC3E}">
        <p14:creationId xmlns:p14="http://schemas.microsoft.com/office/powerpoint/2010/main" val="1697442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Case of Illness </a:t>
            </a:r>
          </a:p>
        </p:txBody>
      </p:sp>
      <p:sp>
        <p:nvSpPr>
          <p:cNvPr id="3" name="Content Placeholder 2"/>
          <p:cNvSpPr>
            <a:spLocks noGrp="1"/>
          </p:cNvSpPr>
          <p:nvPr>
            <p:ph idx="1"/>
          </p:nvPr>
        </p:nvSpPr>
        <p:spPr/>
        <p:txBody>
          <a:bodyPr>
            <a:normAutofit lnSpcReduction="10000"/>
          </a:bodyPr>
          <a:lstStyle/>
          <a:p>
            <a:r>
              <a:rPr lang="en-US" dirty="0"/>
              <a:t>Students who are COVID-19 positive must stay at home until deemed noninfectious by a doctor. o It is important that we care for one another and protect one another from illness to the fullest extent possible. Please follow these guidelines in case of illness in your household: o Students who are sick should stay at home (regardless of illness). o Parents are to report if their child has been on fever reducing medication in the prior 24 hours or has had a cough or shortness of breath or any COVID-19 related symptoms as designated by the CDC including body aches, headache, loss of taste or smell, nausea, sore throat, congestion and/or a runny nose.</a:t>
            </a:r>
          </a:p>
        </p:txBody>
      </p:sp>
    </p:spTree>
    <p:extLst>
      <p:ext uri="{BB962C8B-B14F-4D97-AF65-F5344CB8AC3E}">
        <p14:creationId xmlns:p14="http://schemas.microsoft.com/office/powerpoint/2010/main" val="393917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Hygienic Supplies </a:t>
            </a:r>
          </a:p>
        </p:txBody>
      </p:sp>
      <p:sp>
        <p:nvSpPr>
          <p:cNvPr id="3" name="Content Placeholder 2"/>
          <p:cNvSpPr>
            <a:spLocks noGrp="1"/>
          </p:cNvSpPr>
          <p:nvPr>
            <p:ph idx="1"/>
          </p:nvPr>
        </p:nvSpPr>
        <p:spPr/>
        <p:txBody>
          <a:bodyPr>
            <a:normAutofit fontScale="92500" lnSpcReduction="10000"/>
          </a:bodyPr>
          <a:lstStyle/>
          <a:p>
            <a:r>
              <a:rPr lang="en-US" dirty="0"/>
              <a:t>Students, employees, and school visitors shall be provided adequate access to hygienic supplies, including soap, hand sanitizer with at least 60% alcohol content, disinfectant wipes or spray, paper towels, and tissues. The quantity of hygienic supplies in each school or work location must be appropriate to the needs of that facility, and the quantity of hygienic supplies in individual classrooms must be appropriate to the role and the number and age of students or adults in such classroom. Students and employees are expected to bring their own face coverings with them to school and/or work each day. However, disposable face coverings shall be available at each school for students, employees, and guests who do not have their own coverings on a particular date.</a:t>
            </a:r>
          </a:p>
        </p:txBody>
      </p:sp>
    </p:spTree>
    <p:extLst>
      <p:ext uri="{BB962C8B-B14F-4D97-AF65-F5344CB8AC3E}">
        <p14:creationId xmlns:p14="http://schemas.microsoft.com/office/powerpoint/2010/main" val="137861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Masks </a:t>
            </a:r>
          </a:p>
        </p:txBody>
      </p:sp>
      <p:sp>
        <p:nvSpPr>
          <p:cNvPr id="3" name="Content Placeholder 2"/>
          <p:cNvSpPr>
            <a:spLocks noGrp="1"/>
          </p:cNvSpPr>
          <p:nvPr>
            <p:ph idx="1"/>
          </p:nvPr>
        </p:nvSpPr>
        <p:spPr/>
        <p:txBody>
          <a:bodyPr>
            <a:normAutofit fontScale="62500" lnSpcReduction="20000"/>
          </a:bodyPr>
          <a:lstStyle/>
          <a:p>
            <a:r>
              <a:rPr lang="en-US" dirty="0"/>
              <a:t>While inside any school facility or on school buses, all students in grades 3 through 12 and all employees and visitors are required to wear face coverings to the greatest extent possible and practicable. o Face Covering means a piece of material used to cover both the nose and mouth for the purpose of forming a barrier to droplets or airborne particles that are coughed, sneezed, or exhaled when talking. Face coverings are meant to protect both the wearer of the face covering and surrounding individuals. o The face covering is considered part of the school uniform/dress code for both students and employees (see Board policy/student handbook/employee handbook). The failure/refusal of employees and students to wear such face coverings shall result in their immediate separation from others and, for students, notification to the parent/custodian. Thereafter, the incident shall be treated like all other violations of Board policy and/or the student/employee dress/grooming code. o While inside school facilities or on school buses, students in grades </a:t>
            </a:r>
            <a:r>
              <a:rPr lang="en-US" dirty="0" err="1"/>
              <a:t>preKindergarten</a:t>
            </a:r>
            <a:r>
              <a:rPr lang="en-US" dirty="0"/>
              <a:t> through 2 may wear face coverings but are not required to do so. o While inside school facilities or on school buses, children under two (2) years old may wear face coverings but are not required to do so. Face coverings need not be worn by employees or students who are outdoors and who are able to maintain social distancing of at least six (6) feet. o Notwithstanding the above, any individual who contends that he/she has a disability or condition, which prohibits him/her from wearing a face covering inside school facilities or on school buses shall have the right to seek an exception to such requirement through the procedure outlined in Section J(1), (2), and (3) below.</a:t>
            </a:r>
          </a:p>
        </p:txBody>
      </p:sp>
    </p:spTree>
    <p:extLst>
      <p:ext uri="{BB962C8B-B14F-4D97-AF65-F5344CB8AC3E}">
        <p14:creationId xmlns:p14="http://schemas.microsoft.com/office/powerpoint/2010/main" val="416156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Distancing </a:t>
            </a:r>
          </a:p>
        </p:txBody>
      </p:sp>
      <p:sp>
        <p:nvSpPr>
          <p:cNvPr id="3" name="Content Placeholder 2"/>
          <p:cNvSpPr>
            <a:spLocks noGrp="1"/>
          </p:cNvSpPr>
          <p:nvPr>
            <p:ph idx="1"/>
          </p:nvPr>
        </p:nvSpPr>
        <p:spPr/>
        <p:txBody>
          <a:bodyPr/>
          <a:lstStyle/>
          <a:p>
            <a:r>
              <a:rPr lang="en-US" dirty="0"/>
              <a:t>Social distancing will be implemented to the fullest extent possible. o Classrooms will be arranged for 6ft. spacing. o Students will move about the building using designated flow paths during transitions between classes and activities. o Students will participate in recess and P.E. with social distancing and “hands-free” games or activities. If equipment is used, it will be sanitized after use. Students will sanitize their hands before returning to the classrooms. o Gatherings, such as assemblies and special events, will adhere to current Phase-level guidelines.</a:t>
            </a:r>
          </a:p>
        </p:txBody>
      </p:sp>
    </p:spTree>
    <p:extLst>
      <p:ext uri="{BB962C8B-B14F-4D97-AF65-F5344CB8AC3E}">
        <p14:creationId xmlns:p14="http://schemas.microsoft.com/office/powerpoint/2010/main" val="47364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Visitors </a:t>
            </a:r>
          </a:p>
        </p:txBody>
      </p:sp>
      <p:sp>
        <p:nvSpPr>
          <p:cNvPr id="3" name="Content Placeholder 2"/>
          <p:cNvSpPr>
            <a:spLocks noGrp="1"/>
          </p:cNvSpPr>
          <p:nvPr>
            <p:ph idx="1"/>
          </p:nvPr>
        </p:nvSpPr>
        <p:spPr/>
        <p:txBody>
          <a:bodyPr/>
          <a:lstStyle/>
          <a:p>
            <a:r>
              <a:rPr lang="en-US" dirty="0"/>
              <a:t>Throughout COVID-19 restrictions, visitors will be allowed in the school building only in extenuating circumstances. Essential visitors must comply with the minimum health and safety standards contained in this policy including, without limitation, hand washing, temperature checks, and the wearing of face coverings. Please call the front office for additional information.</a:t>
            </a:r>
          </a:p>
        </p:txBody>
      </p:sp>
    </p:spTree>
    <p:extLst>
      <p:ext uri="{BB962C8B-B14F-4D97-AF65-F5344CB8AC3E}">
        <p14:creationId xmlns:p14="http://schemas.microsoft.com/office/powerpoint/2010/main" val="244454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8"/>
          <p:cNvSpPr txBox="1">
            <a:spLocks noGrp="1"/>
          </p:cNvSpPr>
          <p:nvPr>
            <p:ph type="title" idx="4294967295"/>
          </p:nvPr>
        </p:nvSpPr>
        <p:spPr>
          <a:xfrm>
            <a:off x="1108364" y="198547"/>
            <a:ext cx="9144000" cy="1352046"/>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FF"/>
              </a:buClr>
              <a:buSzPts val="700"/>
            </a:pPr>
            <a:r>
              <a:rPr lang="en-US" sz="2800" dirty="0">
                <a:solidFill>
                  <a:schemeClr val="dk1"/>
                </a:solidFill>
                <a:latin typeface="Calibri"/>
                <a:ea typeface="Calibri"/>
                <a:cs typeface="Calibri"/>
                <a:sym typeface="Calibri"/>
              </a:rPr>
              <a:t>Louisiana Student Success</a:t>
            </a:r>
            <a:endParaRPr dirty="0"/>
          </a:p>
        </p:txBody>
      </p:sp>
      <p:sp>
        <p:nvSpPr>
          <p:cNvPr id="58" name="Google Shape;58;p8"/>
          <p:cNvSpPr txBox="1">
            <a:spLocks noGrp="1"/>
          </p:cNvSpPr>
          <p:nvPr>
            <p:ph type="sldNum" idx="4294967295"/>
          </p:nvPr>
        </p:nvSpPr>
        <p:spPr>
          <a:xfrm>
            <a:off x="8534401" y="6553201"/>
            <a:ext cx="2133599" cy="342899"/>
          </a:xfrm>
          <a:prstGeom prst="rect">
            <a:avLst/>
          </a:prstGeom>
          <a:noFill/>
          <a:ln>
            <a:noFill/>
          </a:ln>
        </p:spPr>
        <p:txBody>
          <a:bodyPr spcFirstLastPara="1" vert="horz" wrap="square" lIns="91425" tIns="45700" rIns="91425" bIns="45700" rtlCol="0" anchor="ctr" anchorCtr="0">
            <a:noAutofit/>
          </a:bodyPr>
          <a:lstStyle/>
          <a:p>
            <a:pPr>
              <a:buClr>
                <a:srgbClr val="888888"/>
              </a:buClr>
              <a:buSzPts val="300"/>
            </a:pPr>
            <a:fld id="{00000000-1234-1234-1234-123412341234}" type="slidenum">
              <a:rPr lang="en-US" sz="1200">
                <a:solidFill>
                  <a:srgbClr val="888888"/>
                </a:solidFill>
                <a:latin typeface="Arial"/>
                <a:ea typeface="Arial"/>
                <a:cs typeface="Arial"/>
                <a:sym typeface="Arial"/>
              </a:rPr>
              <a:pPr>
                <a:buClr>
                  <a:srgbClr val="888888"/>
                </a:buClr>
                <a:buSzPts val="300"/>
              </a:pPr>
              <a:t>3</a:t>
            </a:fld>
            <a:endParaRPr sz="1200">
              <a:solidFill>
                <a:srgbClr val="888888"/>
              </a:solidFill>
              <a:latin typeface="Arial"/>
              <a:ea typeface="Arial"/>
              <a:cs typeface="Arial"/>
              <a:sym typeface="Arial"/>
            </a:endParaRPr>
          </a:p>
        </p:txBody>
      </p:sp>
      <p:pic>
        <p:nvPicPr>
          <p:cNvPr id="1026" name="Picture 2" descr="https://lh5.googleusercontent.com/3P5a-iPvhpYcsAD-4Feo-Dt9N_PRdOmbWDw0pwwhd7Qc6wdcIIvUDG3u4h8ryMwVW1lTcOwh4mK3xF8CdvkOPTNYDWQ468gIEXlZJEpF0ZskyguXTUsOC-ToalIQdfEUu2U9AxsrO3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956" y="1244531"/>
            <a:ext cx="8544790" cy="480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5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Cleanliness </a:t>
            </a:r>
          </a:p>
        </p:txBody>
      </p:sp>
      <p:sp>
        <p:nvSpPr>
          <p:cNvPr id="3" name="Content Placeholder 2"/>
          <p:cNvSpPr>
            <a:spLocks noGrp="1"/>
          </p:cNvSpPr>
          <p:nvPr>
            <p:ph idx="1"/>
          </p:nvPr>
        </p:nvSpPr>
        <p:spPr/>
        <p:txBody>
          <a:bodyPr>
            <a:normAutofit fontScale="85000" lnSpcReduction="10000"/>
          </a:bodyPr>
          <a:lstStyle/>
          <a:p>
            <a:r>
              <a:rPr lang="en-US" dirty="0"/>
              <a:t>WES will operate using the increased cleaning protocols recommended by the CDC to ensure that all campus buildings are cleaned and disinfected consistent with that guidance. Antibacterial wipes/disinfectant spray will be used on high-touch and learning surfaces as groups change. o All individuals will use hand sanitizer at arrival, at every class change, before and after eating or using play equipment and at exit/dismissal. </a:t>
            </a:r>
          </a:p>
          <a:p>
            <a:r>
              <a:rPr lang="en-US" dirty="0"/>
              <a:t> Lunch o Breakfast and lunch for each student shall be prepared by the cafeteria staff under the direction of the cafeteria manager. The cafeteria manager shall be responsible to see that meals are distributed to students in such a manner as to limit contact between the cafeteria staff and students. o To the extent possible, lunch will be served in the classrooms. Students will be seated appropriately and hygiene protocols will be followed.</a:t>
            </a:r>
          </a:p>
        </p:txBody>
      </p:sp>
    </p:spTree>
    <p:extLst>
      <p:ext uri="{BB962C8B-B14F-4D97-AF65-F5344CB8AC3E}">
        <p14:creationId xmlns:p14="http://schemas.microsoft.com/office/powerpoint/2010/main" val="4118956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Fountains </a:t>
            </a:r>
          </a:p>
        </p:txBody>
      </p:sp>
      <p:sp>
        <p:nvSpPr>
          <p:cNvPr id="3" name="Content Placeholder 2"/>
          <p:cNvSpPr>
            <a:spLocks noGrp="1"/>
          </p:cNvSpPr>
          <p:nvPr>
            <p:ph idx="1"/>
          </p:nvPr>
        </p:nvSpPr>
        <p:spPr/>
        <p:txBody>
          <a:bodyPr/>
          <a:lstStyle/>
          <a:p>
            <a:r>
              <a:rPr lang="en-US" dirty="0"/>
              <a:t>In adherence with safety guidelines, water fountains will be turned off. Students should bring a water bottle with a closed top. </a:t>
            </a:r>
          </a:p>
          <a:p>
            <a:r>
              <a:rPr lang="en-US" dirty="0"/>
              <a:t> Emotional Well-being .As part of the school’s planned reopening, guidance and administrative staff are always available to conduct individual and small group support based on student, instructor and parent referrals to help students cope with any COVID-19 related issues: reentry stress, anxiety, trauma, and loss.</a:t>
            </a:r>
          </a:p>
        </p:txBody>
      </p:sp>
    </p:spTree>
    <p:extLst>
      <p:ext uri="{BB962C8B-B14F-4D97-AF65-F5344CB8AC3E}">
        <p14:creationId xmlns:p14="http://schemas.microsoft.com/office/powerpoint/2010/main" val="382420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Distribution</a:t>
            </a:r>
          </a:p>
        </p:txBody>
      </p:sp>
      <p:sp>
        <p:nvSpPr>
          <p:cNvPr id="3" name="Content Placeholder 2"/>
          <p:cNvSpPr>
            <a:spLocks noGrp="1"/>
          </p:cNvSpPr>
          <p:nvPr>
            <p:ph idx="1"/>
          </p:nvPr>
        </p:nvSpPr>
        <p:spPr/>
        <p:txBody>
          <a:bodyPr/>
          <a:lstStyle/>
          <a:p>
            <a:r>
              <a:rPr lang="en-US" dirty="0"/>
              <a:t>Hybrid students will receive Progress Reports and all textbook materials in person next week. </a:t>
            </a:r>
          </a:p>
          <a:p>
            <a:r>
              <a:rPr lang="en-US" dirty="0"/>
              <a:t>Parents of students that are remaining virtual can pickup textbooks and Progress Reports Friday, September 18, 2020 between the hours of 1:00 p.m.-2:00 p.m. </a:t>
            </a:r>
          </a:p>
          <a:p>
            <a:r>
              <a:rPr lang="en-US" dirty="0"/>
              <a:t>Drive thru process at the front of the school. </a:t>
            </a:r>
          </a:p>
        </p:txBody>
      </p:sp>
    </p:spTree>
    <p:extLst>
      <p:ext uri="{BB962C8B-B14F-4D97-AF65-F5344CB8AC3E}">
        <p14:creationId xmlns:p14="http://schemas.microsoft.com/office/powerpoint/2010/main" val="652087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Supplies</a:t>
            </a:r>
          </a:p>
        </p:txBody>
      </p:sp>
      <p:sp>
        <p:nvSpPr>
          <p:cNvPr id="3" name="Content Placeholder 2"/>
          <p:cNvSpPr>
            <a:spLocks noGrp="1"/>
          </p:cNvSpPr>
          <p:nvPr>
            <p:ph idx="1"/>
          </p:nvPr>
        </p:nvSpPr>
        <p:spPr/>
        <p:txBody>
          <a:bodyPr/>
          <a:lstStyle/>
          <a:p>
            <a:r>
              <a:rPr lang="en-US" dirty="0"/>
              <a:t>Hybrid students can begin bringing school supplies next week. You can send items multiple days so that students do not have to carry a large load.</a:t>
            </a:r>
          </a:p>
          <a:p>
            <a:r>
              <a:rPr lang="en-US" dirty="0"/>
              <a:t>Virtual students can keep school supplies until they return to campus. </a:t>
            </a:r>
          </a:p>
        </p:txBody>
      </p:sp>
    </p:spTree>
    <p:extLst>
      <p:ext uri="{BB962C8B-B14F-4D97-AF65-F5344CB8AC3E}">
        <p14:creationId xmlns:p14="http://schemas.microsoft.com/office/powerpoint/2010/main" val="4018309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Arrival/Dismissal</a:t>
            </a:r>
          </a:p>
        </p:txBody>
      </p:sp>
      <p:sp>
        <p:nvSpPr>
          <p:cNvPr id="3" name="Content Placeholder 2"/>
          <p:cNvSpPr>
            <a:spLocks noGrp="1"/>
          </p:cNvSpPr>
          <p:nvPr>
            <p:ph idx="1"/>
          </p:nvPr>
        </p:nvSpPr>
        <p:spPr>
          <a:xfrm>
            <a:off x="633845" y="2535381"/>
            <a:ext cx="10764981" cy="3688773"/>
          </a:xfrm>
        </p:spPr>
        <p:txBody>
          <a:bodyPr>
            <a:normAutofit fontScale="25000" lnSpcReduction="20000"/>
          </a:bodyPr>
          <a:lstStyle/>
          <a:p>
            <a:r>
              <a:rPr lang="en-US" sz="4800" dirty="0"/>
              <a:t>In the morning, cars will only come in from </a:t>
            </a:r>
            <a:r>
              <a:rPr lang="en-US" sz="4800" dirty="0" err="1"/>
              <a:t>Aspenwood</a:t>
            </a:r>
            <a:r>
              <a:rPr lang="en-US" sz="4800" dirty="0"/>
              <a:t> Drive. Morning carpool will end at 8:25 am. At 8:25 am, all teachers on carpool duty must report to their classes, even if someone is turning in late. No student will be allowed to exit their car and no parent/guardian will be allowed to drive off until every student is safely on the walkway. Please do not get out of your car to walk your students in. Please take a right on </a:t>
            </a:r>
            <a:r>
              <a:rPr lang="en-US" sz="4800" dirty="0" err="1"/>
              <a:t>Aspenwood</a:t>
            </a:r>
            <a:r>
              <a:rPr lang="en-US" sz="4800" dirty="0"/>
              <a:t> Drive to leave the campus.</a:t>
            </a:r>
          </a:p>
          <a:p>
            <a:r>
              <a:rPr lang="en-US" sz="4800" dirty="0"/>
              <a:t>Carpool students will have their temperatures taken prior to exiting the vehicle. Please have your window rolled down and be ready for daily temperature checks in the morning. This will help expedite the process. A staff member will come up to the vehicle to take your child’s temperature. If a child has a temperature of 100.4 degrees or higher, they will not be allowed to get out of your car. If you arrive after 8:25, you will need to walk your child in and their temperature will be taken at this point before you leave.</a:t>
            </a:r>
          </a:p>
          <a:p>
            <a:r>
              <a:rPr lang="en-US" sz="4800" dirty="0"/>
              <a:t>In the afternoon, similar to mornings, cars will only come in from </a:t>
            </a:r>
            <a:r>
              <a:rPr lang="en-US" sz="4800" dirty="0" err="1"/>
              <a:t>Aspenwood</a:t>
            </a:r>
            <a:r>
              <a:rPr lang="en-US" sz="4800" dirty="0"/>
              <a:t> Drive. Only those coming from </a:t>
            </a:r>
            <a:r>
              <a:rPr lang="en-US" sz="4800" dirty="0" err="1"/>
              <a:t>Aspenwood</a:t>
            </a:r>
            <a:r>
              <a:rPr lang="en-US" sz="4800" dirty="0"/>
              <a:t> will be allowed to enter. All cars will fill into a single car line. Follow the cones until you fill into the drop off area, Students will then be called by the order you arrive. Please have your child’s carpool number when you come into carpool. Afternoon carpool ends at 3:45. Anyone not picked up by then will be placed in aftercare at a cost of $15.</a:t>
            </a:r>
          </a:p>
          <a:p>
            <a:r>
              <a:rPr lang="en-US" sz="4800" dirty="0"/>
              <a:t>These measures are for the safety of your child and every child in carpool. Here are some things you can do to help with this transition to our new system:</a:t>
            </a:r>
          </a:p>
          <a:p>
            <a:r>
              <a:rPr lang="en-US" sz="4800" dirty="0"/>
              <a:t>● Be sure to be on time for morning and afternoon carpool.</a:t>
            </a:r>
          </a:p>
          <a:p>
            <a:r>
              <a:rPr lang="en-US" sz="4800" dirty="0"/>
              <a:t>● Please do not park and walk the students into the building. That only creates a dangerous situation and holds up the line.</a:t>
            </a:r>
          </a:p>
          <a:p>
            <a:r>
              <a:rPr lang="en-US" sz="4800" dirty="0"/>
              <a:t>● Delays are inevitable so be patient when you are forced to wait.</a:t>
            </a:r>
          </a:p>
          <a:p>
            <a:r>
              <a:rPr lang="en-US" sz="4800" dirty="0"/>
              <a:t>● Do not block any driveways while in line.</a:t>
            </a:r>
          </a:p>
          <a:p>
            <a:r>
              <a:rPr lang="en-US" sz="4800" dirty="0"/>
              <a:t>● Do not block the entrance and exit at the front of the school for our buses.</a:t>
            </a:r>
          </a:p>
          <a:p>
            <a:r>
              <a:rPr lang="en-US" sz="4800" dirty="0"/>
              <a:t>● Please turn right on </a:t>
            </a:r>
            <a:r>
              <a:rPr lang="en-US" sz="4800" dirty="0" err="1"/>
              <a:t>Aspenwood</a:t>
            </a:r>
            <a:r>
              <a:rPr lang="en-US" sz="4800" dirty="0"/>
              <a:t> when leaving so that the line is not stopped.</a:t>
            </a:r>
          </a:p>
          <a:p>
            <a:endParaRPr lang="en-US" dirty="0"/>
          </a:p>
        </p:txBody>
      </p:sp>
    </p:spTree>
    <p:extLst>
      <p:ext uri="{BB962C8B-B14F-4D97-AF65-F5344CB8AC3E}">
        <p14:creationId xmlns:p14="http://schemas.microsoft.com/office/powerpoint/2010/main" val="120444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Teacher Presentations</a:t>
            </a:r>
          </a:p>
        </p:txBody>
      </p:sp>
      <p:sp>
        <p:nvSpPr>
          <p:cNvPr id="3" name="Content Placeholder 2"/>
          <p:cNvSpPr>
            <a:spLocks noGrp="1"/>
          </p:cNvSpPr>
          <p:nvPr>
            <p:ph idx="1"/>
          </p:nvPr>
        </p:nvSpPr>
        <p:spPr/>
        <p:txBody>
          <a:bodyPr>
            <a:normAutofit lnSpcReduction="10000"/>
          </a:bodyPr>
          <a:lstStyle/>
          <a:p>
            <a:r>
              <a:rPr lang="en-US" dirty="0"/>
              <a:t>Please visit  </a:t>
            </a:r>
            <a:r>
              <a:rPr lang="en-US" dirty="0">
                <a:hlinkClick r:id="rId2"/>
              </a:rPr>
              <a:t>http://wedgewoodelem.weebly.com/</a:t>
            </a:r>
            <a:r>
              <a:rPr lang="en-US" dirty="0"/>
              <a:t> for pre-recorded Open House presentations from your child's teacher. </a:t>
            </a:r>
          </a:p>
          <a:p>
            <a:r>
              <a:rPr lang="en-US" dirty="0"/>
              <a:t>If you have additional questions or concerns please let us know.</a:t>
            </a:r>
          </a:p>
          <a:p>
            <a:r>
              <a:rPr lang="en-US" dirty="0"/>
              <a:t>Edward Roberts, Dean of Students </a:t>
            </a:r>
            <a:r>
              <a:rPr lang="en-US" dirty="0">
                <a:hlinkClick r:id="rId3"/>
              </a:rPr>
              <a:t>Eroberts@ebrschools.org</a:t>
            </a:r>
            <a:endParaRPr lang="en-US" dirty="0"/>
          </a:p>
          <a:p>
            <a:r>
              <a:rPr lang="en-US" dirty="0"/>
              <a:t>Bridgette Hinton, Assistant Principal </a:t>
            </a:r>
            <a:r>
              <a:rPr lang="en-US" dirty="0">
                <a:hlinkClick r:id="rId4"/>
              </a:rPr>
              <a:t>Bhinton@ebrschools.org</a:t>
            </a:r>
            <a:endParaRPr lang="en-US" dirty="0"/>
          </a:p>
          <a:p>
            <a:r>
              <a:rPr lang="en-US" dirty="0"/>
              <a:t>Brandy Williams, Principal </a:t>
            </a:r>
            <a:r>
              <a:rPr lang="en-US" dirty="0">
                <a:hlinkClick r:id="rId5"/>
              </a:rPr>
              <a:t>Bwilliams13@ebrschools.org</a:t>
            </a:r>
            <a:endParaRPr lang="en-US" dirty="0"/>
          </a:p>
          <a:p>
            <a:r>
              <a:rPr lang="en-US" dirty="0"/>
              <a:t>Office 225. 753.7301</a:t>
            </a:r>
          </a:p>
        </p:txBody>
      </p:sp>
    </p:spTree>
    <p:extLst>
      <p:ext uri="{BB962C8B-B14F-4D97-AF65-F5344CB8AC3E}">
        <p14:creationId xmlns:p14="http://schemas.microsoft.com/office/powerpoint/2010/main" val="211448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253837" y="529936"/>
            <a:ext cx="9144000" cy="1295400"/>
          </a:xfrm>
          <a:prstGeom prst="rect">
            <a:avLst/>
          </a:prstGeom>
          <a:noFill/>
          <a:ln>
            <a:noFill/>
          </a:ln>
        </p:spPr>
        <p:txBody>
          <a:bodyPr spcFirstLastPara="1" vert="horz" wrap="square" lIns="91425" tIns="91425" rIns="91425" bIns="91425" rtlCol="0" anchor="ctr" anchorCtr="0">
            <a:noAutofit/>
          </a:bodyPr>
          <a:lstStyle/>
          <a:p>
            <a:pPr>
              <a:buSzPts val="2800"/>
            </a:pPr>
            <a:r>
              <a:rPr lang="en-US" sz="2800" b="1" dirty="0">
                <a:solidFill>
                  <a:schemeClr val="tx1"/>
                </a:solidFill>
              </a:rPr>
              <a:t>Wildcat Pride </a:t>
            </a:r>
            <a:r>
              <a:rPr lang="en-US" sz="2800" dirty="0"/>
              <a:t>in 2019-2020</a:t>
            </a:r>
            <a:endParaRPr dirty="0"/>
          </a:p>
        </p:txBody>
      </p:sp>
      <p:sp>
        <p:nvSpPr>
          <p:cNvPr id="66" name="Google Shape;66;p9"/>
          <p:cNvSpPr txBox="1">
            <a:spLocks noGrp="1"/>
          </p:cNvSpPr>
          <p:nvPr>
            <p:ph type="body" idx="1"/>
          </p:nvPr>
        </p:nvSpPr>
        <p:spPr>
          <a:xfrm>
            <a:off x="1676399" y="1498294"/>
            <a:ext cx="6329426" cy="4340646"/>
          </a:xfrm>
          <a:prstGeom prst="rect">
            <a:avLst/>
          </a:prstGeom>
          <a:noFill/>
          <a:ln>
            <a:noFill/>
          </a:ln>
        </p:spPr>
        <p:txBody>
          <a:bodyPr spcFirstLastPara="1" vert="horz" wrap="square" lIns="91425" tIns="91425" rIns="91425" bIns="91425" rtlCol="0" anchor="t" anchorCtr="0">
            <a:noAutofit/>
          </a:bodyPr>
          <a:lstStyle/>
          <a:p>
            <a:pPr marL="0" indent="0">
              <a:spcBef>
                <a:spcPts val="0"/>
              </a:spcBef>
              <a:buSzPts val="1000"/>
              <a:buNone/>
            </a:pPr>
            <a:endParaRPr sz="1000" dirty="0">
              <a:solidFill>
                <a:srgbClr val="FF0000"/>
              </a:solidFill>
            </a:endParaRPr>
          </a:p>
          <a:p>
            <a:pPr marL="0" indent="0">
              <a:spcBef>
                <a:spcPts val="0"/>
              </a:spcBef>
              <a:buSzPts val="1800"/>
              <a:buNone/>
            </a:pPr>
            <a:r>
              <a:rPr lang="en-US" sz="1800" dirty="0">
                <a:solidFill>
                  <a:schemeClr val="tx1"/>
                </a:solidFill>
              </a:rPr>
              <a:t>Our Wildcat nation had a great year in 2019-2020. Here are a few of our successes:</a:t>
            </a:r>
            <a:endParaRPr dirty="0">
              <a:solidFill>
                <a:schemeClr val="tx1"/>
              </a:solidFill>
            </a:endParaRPr>
          </a:p>
          <a:p>
            <a:pPr marL="0" indent="0">
              <a:spcBef>
                <a:spcPts val="0"/>
              </a:spcBef>
              <a:buSzPts val="1800"/>
              <a:buNone/>
            </a:pPr>
            <a:endParaRPr sz="1800" dirty="0">
              <a:solidFill>
                <a:schemeClr val="tx1"/>
              </a:solidFill>
            </a:endParaRPr>
          </a:p>
          <a:p>
            <a:pPr indent="-342900">
              <a:spcBef>
                <a:spcPts val="0"/>
              </a:spcBef>
              <a:buClr>
                <a:srgbClr val="FF0000"/>
              </a:buClr>
              <a:buSzPts val="1800"/>
            </a:pPr>
            <a:r>
              <a:rPr lang="en-US" sz="1800" dirty="0">
                <a:solidFill>
                  <a:schemeClr val="tx1"/>
                </a:solidFill>
              </a:rPr>
              <a:t>Chartered the National Junior Beta Club.</a:t>
            </a:r>
          </a:p>
          <a:p>
            <a:pPr indent="-342900">
              <a:spcBef>
                <a:spcPts val="0"/>
              </a:spcBef>
              <a:buClr>
                <a:srgbClr val="FF0000"/>
              </a:buClr>
              <a:buSzPts val="1800"/>
            </a:pPr>
            <a:endParaRPr lang="en-US" sz="1800" dirty="0">
              <a:solidFill>
                <a:schemeClr val="tx1"/>
              </a:solidFill>
            </a:endParaRPr>
          </a:p>
          <a:p>
            <a:pPr indent="-342900">
              <a:spcBef>
                <a:spcPts val="0"/>
              </a:spcBef>
              <a:buClr>
                <a:srgbClr val="FF0000"/>
              </a:buClr>
              <a:buSzPts val="1800"/>
            </a:pPr>
            <a:r>
              <a:rPr lang="en-US" sz="1800" dirty="0">
                <a:solidFill>
                  <a:schemeClr val="tx1"/>
                </a:solidFill>
              </a:rPr>
              <a:t>All 4</a:t>
            </a:r>
            <a:r>
              <a:rPr lang="en-US" sz="1800" baseline="30000" dirty="0">
                <a:solidFill>
                  <a:schemeClr val="tx1"/>
                </a:solidFill>
              </a:rPr>
              <a:t>th</a:t>
            </a:r>
            <a:r>
              <a:rPr lang="en-US" sz="1800" dirty="0">
                <a:solidFill>
                  <a:schemeClr val="tx1"/>
                </a:solidFill>
              </a:rPr>
              <a:t> graders increased in ELA, Math, Science, and Social Studies from the previous year. </a:t>
            </a:r>
          </a:p>
          <a:p>
            <a:pPr marL="0" indent="0">
              <a:spcBef>
                <a:spcPts val="0"/>
              </a:spcBef>
              <a:buSzPts val="1000"/>
              <a:buNone/>
            </a:pPr>
            <a:endParaRPr sz="1000" dirty="0">
              <a:solidFill>
                <a:srgbClr val="FF0000"/>
              </a:solidFill>
            </a:endParaRPr>
          </a:p>
          <a:p>
            <a:pPr indent="-342900">
              <a:spcBef>
                <a:spcPts val="0"/>
              </a:spcBef>
              <a:buClr>
                <a:srgbClr val="FF0000"/>
              </a:buClr>
              <a:buSzPts val="1800"/>
            </a:pPr>
            <a:r>
              <a:rPr lang="en-US" sz="1800" dirty="0">
                <a:solidFill>
                  <a:schemeClr val="tx1"/>
                </a:solidFill>
              </a:rPr>
              <a:t>98 percent of our 5th graders successfully transitioned to middle school. </a:t>
            </a:r>
            <a:endParaRPr dirty="0">
              <a:solidFill>
                <a:schemeClr val="tx1"/>
              </a:solidFill>
            </a:endParaRPr>
          </a:p>
          <a:p>
            <a:pPr marL="0" indent="0">
              <a:spcBef>
                <a:spcPts val="0"/>
              </a:spcBef>
              <a:buSzPts val="1000"/>
              <a:buNone/>
            </a:pPr>
            <a:endParaRPr sz="1000" dirty="0">
              <a:solidFill>
                <a:schemeClr val="tx1"/>
              </a:solidFill>
            </a:endParaRPr>
          </a:p>
          <a:p>
            <a:pPr indent="-342900">
              <a:spcBef>
                <a:spcPts val="0"/>
              </a:spcBef>
              <a:buClr>
                <a:srgbClr val="FF0000"/>
              </a:buClr>
              <a:buSzPts val="1800"/>
            </a:pPr>
            <a:r>
              <a:rPr lang="en-US" sz="1800" dirty="0">
                <a:solidFill>
                  <a:schemeClr val="tx1"/>
                </a:solidFill>
              </a:rPr>
              <a:t>75 percent of our families attended both of our student-led parent conference nights. </a:t>
            </a:r>
          </a:p>
          <a:p>
            <a:pPr marL="114300" indent="0">
              <a:spcBef>
                <a:spcPts val="0"/>
              </a:spcBef>
              <a:buClr>
                <a:srgbClr val="FF0000"/>
              </a:buClr>
              <a:buSzPts val="1800"/>
              <a:buNone/>
            </a:pPr>
            <a:endParaRPr lang="en-US" sz="1800" dirty="0">
              <a:solidFill>
                <a:schemeClr val="tx1"/>
              </a:solidFill>
            </a:endParaRPr>
          </a:p>
          <a:p>
            <a:pPr indent="-342900">
              <a:spcBef>
                <a:spcPts val="0"/>
              </a:spcBef>
              <a:buClr>
                <a:srgbClr val="FF0000"/>
              </a:buClr>
              <a:buSzPts val="1800"/>
            </a:pPr>
            <a:r>
              <a:rPr lang="en-US" sz="1800" dirty="0">
                <a:solidFill>
                  <a:schemeClr val="tx1"/>
                </a:solidFill>
              </a:rPr>
              <a:t>Established an active PTO.</a:t>
            </a:r>
          </a:p>
          <a:p>
            <a:pPr indent="-342900">
              <a:spcBef>
                <a:spcPts val="0"/>
              </a:spcBef>
              <a:buClr>
                <a:srgbClr val="FF0000"/>
              </a:buClr>
              <a:buSzPts val="1800"/>
            </a:pPr>
            <a:endParaRPr dirty="0">
              <a:solidFill>
                <a:schemeClr val="tx1"/>
              </a:solidFill>
            </a:endParaRPr>
          </a:p>
          <a:p>
            <a:pPr marL="0" indent="0">
              <a:spcBef>
                <a:spcPts val="0"/>
              </a:spcBef>
              <a:buSzPts val="1800"/>
              <a:buNone/>
            </a:pPr>
            <a:endParaRPr sz="1800" dirty="0">
              <a:solidFill>
                <a:srgbClr val="434343"/>
              </a:solidFill>
            </a:endParaRPr>
          </a:p>
          <a:p>
            <a:pPr marL="0" indent="0">
              <a:spcBef>
                <a:spcPts val="0"/>
              </a:spcBef>
              <a:buSzPts val="1800"/>
              <a:buNone/>
            </a:pPr>
            <a:endParaRPr sz="1800" dirty="0">
              <a:solidFill>
                <a:srgbClr val="434343"/>
              </a:solidFill>
            </a:endParaRPr>
          </a:p>
          <a:p>
            <a:pPr marL="0" indent="0">
              <a:spcBef>
                <a:spcPts val="0"/>
              </a:spcBef>
              <a:buSzPts val="1800"/>
              <a:buNone/>
            </a:pPr>
            <a:endParaRPr sz="1800" dirty="0">
              <a:solidFill>
                <a:srgbClr val="434343"/>
              </a:solidFill>
            </a:endParaRPr>
          </a:p>
          <a:p>
            <a:pPr marL="0" indent="0">
              <a:spcBef>
                <a:spcPts val="0"/>
              </a:spcBef>
              <a:buSzPts val="1800"/>
              <a:buNone/>
            </a:pPr>
            <a:r>
              <a:rPr lang="en-US" sz="1800" dirty="0">
                <a:solidFill>
                  <a:srgbClr val="434343"/>
                </a:solidFill>
              </a:rPr>
              <a:t> </a:t>
            </a:r>
            <a:endParaRPr dirty="0"/>
          </a:p>
          <a:p>
            <a:pPr marL="0" indent="0">
              <a:spcBef>
                <a:spcPts val="0"/>
              </a:spcBef>
              <a:buSzPts val="1800"/>
              <a:buNone/>
            </a:pPr>
            <a:endParaRPr sz="1800" dirty="0"/>
          </a:p>
          <a:p>
            <a:pPr marL="0" indent="0">
              <a:spcBef>
                <a:spcPts val="0"/>
              </a:spcBef>
              <a:buSzPts val="1800"/>
              <a:buNone/>
            </a:pPr>
            <a:endParaRPr sz="1800" dirty="0"/>
          </a:p>
        </p:txBody>
      </p:sp>
    </p:spTree>
    <p:extLst>
      <p:ext uri="{BB962C8B-B14F-4D97-AF65-F5344CB8AC3E}">
        <p14:creationId xmlns:p14="http://schemas.microsoft.com/office/powerpoint/2010/main" val="68387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body" idx="1"/>
          </p:nvPr>
        </p:nvSpPr>
        <p:spPr>
          <a:xfrm>
            <a:off x="1676400" y="1447800"/>
            <a:ext cx="6091800" cy="4876800"/>
          </a:xfrm>
          <a:prstGeom prst="rect">
            <a:avLst/>
          </a:prstGeom>
          <a:noFill/>
          <a:ln>
            <a:noFill/>
          </a:ln>
        </p:spPr>
        <p:txBody>
          <a:bodyPr spcFirstLastPara="1" vert="horz" wrap="square" lIns="91425" tIns="45700" rIns="91425" bIns="45700" rtlCol="0" anchor="t" anchorCtr="0">
            <a:noAutofit/>
          </a:bodyPr>
          <a:lstStyle/>
          <a:p>
            <a:pPr marL="0" indent="0">
              <a:lnSpc>
                <a:spcPct val="90000"/>
              </a:lnSpc>
              <a:spcBef>
                <a:spcPts val="0"/>
              </a:spcBef>
              <a:buSzPts val="450"/>
              <a:buNone/>
            </a:pPr>
            <a:endParaRPr sz="1800" b="1" dirty="0">
              <a:solidFill>
                <a:srgbClr val="FF0000"/>
              </a:solidFill>
            </a:endParaRPr>
          </a:p>
          <a:p>
            <a:pPr marL="0" indent="0">
              <a:lnSpc>
                <a:spcPct val="90000"/>
              </a:lnSpc>
              <a:spcBef>
                <a:spcPts val="0"/>
              </a:spcBef>
              <a:buSzPts val="450"/>
              <a:buNone/>
            </a:pPr>
            <a:r>
              <a:rPr lang="en-US" sz="1800" dirty="0"/>
              <a:t>The </a:t>
            </a:r>
            <a:r>
              <a:rPr lang="en-US" sz="1800" dirty="0">
                <a:solidFill>
                  <a:srgbClr val="FF0000"/>
                </a:solidFill>
              </a:rPr>
              <a:t>week of July 16, 2019</a:t>
            </a:r>
            <a:r>
              <a:rPr lang="en-US" sz="1800" dirty="0"/>
              <a:t>, </a:t>
            </a:r>
            <a:r>
              <a:rPr lang="en-US" sz="1800" b="1" dirty="0"/>
              <a:t>parents and students received three student reports</a:t>
            </a:r>
            <a:r>
              <a:rPr lang="en-US" sz="1800" dirty="0"/>
              <a:t>, one for ELA, math, and social studies that outline how your child performed on these tests. </a:t>
            </a:r>
            <a:endParaRPr dirty="0"/>
          </a:p>
          <a:p>
            <a:pPr marL="0" indent="0">
              <a:lnSpc>
                <a:spcPct val="90000"/>
              </a:lnSpc>
              <a:spcBef>
                <a:spcPts val="0"/>
              </a:spcBef>
              <a:buSzPts val="450"/>
              <a:buNone/>
            </a:pPr>
            <a:endParaRPr sz="1800" dirty="0"/>
          </a:p>
          <a:p>
            <a:pPr marL="0" indent="0">
              <a:lnSpc>
                <a:spcPct val="90000"/>
              </a:lnSpc>
              <a:spcBef>
                <a:spcPts val="0"/>
              </a:spcBef>
              <a:buSzPts val="450"/>
              <a:buNone/>
            </a:pPr>
            <a:r>
              <a:rPr lang="en-US" sz="1800" b="1" dirty="0"/>
              <a:t>The reports include the following measures: </a:t>
            </a:r>
            <a:endParaRPr dirty="0"/>
          </a:p>
          <a:p>
            <a:pPr marL="0" indent="0">
              <a:lnSpc>
                <a:spcPct val="90000"/>
              </a:lnSpc>
              <a:spcBef>
                <a:spcPts val="0"/>
              </a:spcBef>
              <a:buSzPts val="450"/>
              <a:buNone/>
            </a:pPr>
            <a:endParaRPr sz="1000" dirty="0"/>
          </a:p>
          <a:p>
            <a:pPr marL="461962" lvl="1" indent="-233362">
              <a:lnSpc>
                <a:spcPct val="90000"/>
              </a:lnSpc>
              <a:spcBef>
                <a:spcPts val="0"/>
              </a:spcBef>
              <a:buSzPts val="1800"/>
            </a:pPr>
            <a:r>
              <a:rPr lang="en-US" sz="1800" dirty="0"/>
              <a:t>An overall score in math, English, and social studies.</a:t>
            </a:r>
            <a:endParaRPr dirty="0"/>
          </a:p>
          <a:p>
            <a:pPr marL="461962" lvl="1" indent="-233362">
              <a:lnSpc>
                <a:spcPct val="90000"/>
              </a:lnSpc>
              <a:spcBef>
                <a:spcPts val="0"/>
              </a:spcBef>
              <a:buSzPts val="1800"/>
            </a:pPr>
            <a:r>
              <a:rPr lang="en-US" sz="1800" dirty="0"/>
              <a:t>A breakdown of the child’s performance into specific skills for each subject area.</a:t>
            </a:r>
            <a:endParaRPr dirty="0"/>
          </a:p>
          <a:p>
            <a:pPr marL="461962" lvl="1" indent="-233362">
              <a:lnSpc>
                <a:spcPct val="90000"/>
              </a:lnSpc>
              <a:spcBef>
                <a:spcPts val="0"/>
              </a:spcBef>
              <a:buSzPts val="1800"/>
            </a:pPr>
            <a:r>
              <a:rPr lang="en-US" sz="1800" dirty="0"/>
              <a:t>How the child is performing in comparison to other students in the same school, school system, and state.</a:t>
            </a:r>
            <a:endParaRPr dirty="0"/>
          </a:p>
          <a:p>
            <a:pPr marL="0" indent="0">
              <a:lnSpc>
                <a:spcPct val="90000"/>
              </a:lnSpc>
              <a:spcBef>
                <a:spcPts val="360"/>
              </a:spcBef>
              <a:buSzPts val="250"/>
              <a:buNone/>
            </a:pPr>
            <a:endParaRPr sz="1000" dirty="0"/>
          </a:p>
          <a:p>
            <a:pPr marL="0" indent="0">
              <a:lnSpc>
                <a:spcPct val="90000"/>
              </a:lnSpc>
              <a:spcBef>
                <a:spcPts val="660"/>
              </a:spcBef>
              <a:buSzPts val="450"/>
              <a:buNone/>
            </a:pPr>
            <a:r>
              <a:rPr lang="en-US" sz="1800" dirty="0"/>
              <a:t>Due to the fact that the science test was new this year, students will receive results from this test later this month.</a:t>
            </a:r>
            <a:endParaRPr dirty="0"/>
          </a:p>
        </p:txBody>
      </p:sp>
      <p:sp>
        <p:nvSpPr>
          <p:cNvPr id="75" name="Google Shape;75;p10"/>
          <p:cNvSpPr txBox="1">
            <a:spLocks noGrp="1"/>
          </p:cNvSpPr>
          <p:nvPr>
            <p:ph type="title"/>
          </p:nvPr>
        </p:nvSpPr>
        <p:spPr>
          <a:xfrm>
            <a:off x="1378527" y="419275"/>
            <a:ext cx="9144000" cy="1295400"/>
          </a:xfrm>
          <a:prstGeom prst="rect">
            <a:avLst/>
          </a:prstGeom>
          <a:noFill/>
          <a:ln>
            <a:noFill/>
          </a:ln>
        </p:spPr>
        <p:txBody>
          <a:bodyPr spcFirstLastPara="1" vert="horz" wrap="square" lIns="91425" tIns="45700" rIns="91425" bIns="45700" rtlCol="0" anchor="ctr" anchorCtr="0">
            <a:noAutofit/>
          </a:bodyPr>
          <a:lstStyle/>
          <a:p>
            <a:pPr>
              <a:lnSpc>
                <a:spcPct val="110000"/>
              </a:lnSpc>
              <a:buSzPts val="700"/>
            </a:pPr>
            <a:r>
              <a:rPr lang="en-US" sz="2800" dirty="0"/>
              <a:t>Release of Spring 2019 LEAP Student Reports </a:t>
            </a:r>
            <a:br>
              <a:rPr lang="en-US" sz="2800" dirty="0"/>
            </a:br>
            <a:r>
              <a:rPr lang="en-US" sz="2800" dirty="0"/>
              <a:t>for ELA, Mathematics, and Social Studies</a:t>
            </a:r>
            <a:endParaRPr dirty="0"/>
          </a:p>
        </p:txBody>
      </p:sp>
      <p:sp>
        <p:nvSpPr>
          <p:cNvPr id="76" name="Google Shape;76;p10"/>
          <p:cNvSpPr txBox="1">
            <a:spLocks noGrp="1"/>
          </p:cNvSpPr>
          <p:nvPr>
            <p:ph type="sldNum" idx="12"/>
          </p:nvPr>
        </p:nvSpPr>
        <p:spPr>
          <a:xfrm>
            <a:off x="8534400" y="6553200"/>
            <a:ext cx="2133600" cy="342900"/>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a:t>
            </a:fld>
            <a:endParaRPr/>
          </a:p>
        </p:txBody>
      </p:sp>
      <p:pic>
        <p:nvPicPr>
          <p:cNvPr id="77" name="Google Shape;77;p10"/>
          <p:cNvPicPr preferRelativeResize="0"/>
          <p:nvPr/>
        </p:nvPicPr>
        <p:blipFill rotWithShape="1">
          <a:blip r:embed="rId3">
            <a:alphaModFix/>
          </a:blip>
          <a:srcRect/>
          <a:stretch/>
        </p:blipFill>
        <p:spPr>
          <a:xfrm>
            <a:off x="7359300" y="2417750"/>
            <a:ext cx="3268650" cy="3070750"/>
          </a:xfrm>
          <a:prstGeom prst="rect">
            <a:avLst/>
          </a:prstGeom>
          <a:noFill/>
          <a:ln>
            <a:noFill/>
          </a:ln>
          <a:effectLst>
            <a:outerShdw blurRad="50800" dist="50800" dir="660000" sx="98000" sy="98000" algn="ctr" rotWithShape="0">
              <a:srgbClr val="000000">
                <a:alpha val="15690"/>
              </a:srgbClr>
            </a:outerShdw>
          </a:effectLst>
        </p:spPr>
      </p:pic>
      <p:sp>
        <p:nvSpPr>
          <p:cNvPr id="78" name="Google Shape;78;p10"/>
          <p:cNvSpPr txBox="1"/>
          <p:nvPr/>
        </p:nvSpPr>
        <p:spPr>
          <a:xfrm>
            <a:off x="8039133" y="2812075"/>
            <a:ext cx="2265000" cy="2282100"/>
          </a:xfrm>
          <a:prstGeom prst="rect">
            <a:avLst/>
          </a:prstGeom>
          <a:noFill/>
          <a:ln>
            <a:noFill/>
          </a:ln>
        </p:spPr>
        <p:txBody>
          <a:bodyPr spcFirstLastPara="1" wrap="square" lIns="91425" tIns="91425" rIns="91425" bIns="91425" anchor="t" anchorCtr="0">
            <a:noAutofit/>
          </a:bodyPr>
          <a:lstStyle/>
          <a:p>
            <a:pPr algn="ctr">
              <a:lnSpc>
                <a:spcPct val="90000"/>
              </a:lnSpc>
              <a:buClr>
                <a:srgbClr val="FF0000"/>
              </a:buClr>
              <a:buSzPts val="450"/>
            </a:pPr>
            <a:r>
              <a:rPr lang="en-US" dirty="0">
                <a:solidFill>
                  <a:srgbClr val="FFFFFF"/>
                </a:solidFill>
                <a:latin typeface="Calibri"/>
                <a:ea typeface="Calibri"/>
                <a:cs typeface="Calibri"/>
                <a:sym typeface="Calibri"/>
              </a:rPr>
              <a:t>2019 Testing was waived due to COVID-19. </a:t>
            </a:r>
            <a:endParaRPr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27343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2"/>
          <p:cNvPicPr preferRelativeResize="0"/>
          <p:nvPr/>
        </p:nvPicPr>
        <p:blipFill rotWithShape="1">
          <a:blip r:embed="rId3">
            <a:alphaModFix/>
          </a:blip>
          <a:srcRect/>
          <a:stretch/>
        </p:blipFill>
        <p:spPr>
          <a:xfrm>
            <a:off x="2063750" y="2190750"/>
            <a:ext cx="7821168" cy="4133088"/>
          </a:xfrm>
          <a:prstGeom prst="rect">
            <a:avLst/>
          </a:prstGeom>
          <a:noFill/>
          <a:ln>
            <a:noFill/>
          </a:ln>
        </p:spPr>
      </p:pic>
      <p:sp>
        <p:nvSpPr>
          <p:cNvPr id="93" name="Google Shape;93;p12"/>
          <p:cNvSpPr txBox="1">
            <a:spLocks noGrp="1"/>
          </p:cNvSpPr>
          <p:nvPr>
            <p:ph type="title"/>
          </p:nvPr>
        </p:nvSpPr>
        <p:spPr>
          <a:xfrm>
            <a:off x="1524000" y="237313"/>
            <a:ext cx="9144000" cy="1295400"/>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Questions to Guide Teacher Conferences</a:t>
            </a:r>
            <a:endParaRPr dirty="0"/>
          </a:p>
        </p:txBody>
      </p:sp>
      <p:sp>
        <p:nvSpPr>
          <p:cNvPr id="94" name="Google Shape;94;p12"/>
          <p:cNvSpPr txBox="1">
            <a:spLocks noGrp="1"/>
          </p:cNvSpPr>
          <p:nvPr>
            <p:ph type="sldNum" idx="12"/>
          </p:nvPr>
        </p:nvSpPr>
        <p:spPr>
          <a:xfrm>
            <a:off x="8534400" y="6553200"/>
            <a:ext cx="2133600" cy="342900"/>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6</a:t>
            </a:fld>
            <a:endParaRPr/>
          </a:p>
        </p:txBody>
      </p:sp>
      <p:sp>
        <p:nvSpPr>
          <p:cNvPr id="95" name="Google Shape;95;p12"/>
          <p:cNvSpPr txBox="1"/>
          <p:nvPr/>
        </p:nvSpPr>
        <p:spPr>
          <a:xfrm>
            <a:off x="1600200" y="1403351"/>
            <a:ext cx="8985250" cy="895421"/>
          </a:xfrm>
          <a:prstGeom prst="rect">
            <a:avLst/>
          </a:prstGeom>
          <a:noFill/>
          <a:ln>
            <a:noFill/>
          </a:ln>
        </p:spPr>
        <p:txBody>
          <a:bodyPr spcFirstLastPara="1" wrap="square" lIns="91425" tIns="45700" rIns="91425" bIns="45700" anchor="t" anchorCtr="0">
            <a:noAutofit/>
          </a:bodyPr>
          <a:lstStyle/>
          <a:p>
            <a:pPr>
              <a:buClr>
                <a:schemeClr val="dk1"/>
              </a:buClr>
              <a:buSzPts val="400"/>
            </a:pPr>
            <a:r>
              <a:rPr lang="en-US" sz="1600">
                <a:solidFill>
                  <a:schemeClr val="dk1"/>
                </a:solidFill>
                <a:latin typeface="Calibri"/>
                <a:ea typeface="Calibri"/>
                <a:cs typeface="Calibri"/>
                <a:sym typeface="Calibri"/>
              </a:rPr>
              <a:t>The test results will help you, as a parent, talk to your child’s teacher(s) about additional supports or enrichment that may be needed in class and at home this school year.</a:t>
            </a:r>
            <a:endParaRPr sz="1600">
              <a:solidFill>
                <a:schemeClr val="dk1"/>
              </a:solidFill>
              <a:latin typeface="Calibri"/>
              <a:ea typeface="Calibri"/>
              <a:cs typeface="Calibri"/>
              <a:sym typeface="Calibri"/>
            </a:endParaRPr>
          </a:p>
          <a:p>
            <a:pPr>
              <a:spcBef>
                <a:spcPts val="360"/>
              </a:spcBef>
              <a:buClr>
                <a:schemeClr val="dk1"/>
              </a:buClr>
              <a:buSzPts val="400"/>
            </a:pPr>
            <a:r>
              <a:rPr lang="en-US" sz="1600" b="1">
                <a:solidFill>
                  <a:schemeClr val="dk1"/>
                </a:solidFill>
                <a:latin typeface="Calibri"/>
                <a:ea typeface="Calibri"/>
                <a:cs typeface="Calibri"/>
                <a:sym typeface="Calibri"/>
              </a:rPr>
              <a:t>Here are some helpful questions to ask when discussing the results with your child’s teacher(s):</a:t>
            </a:r>
            <a:endParaRPr sz="1600">
              <a:solidFill>
                <a:schemeClr val="dk1"/>
              </a:solidFill>
              <a:latin typeface="Calibri"/>
              <a:ea typeface="Calibri"/>
              <a:cs typeface="Calibri"/>
              <a:sym typeface="Calibri"/>
            </a:endParaRPr>
          </a:p>
          <a:p>
            <a:pPr marL="230186" indent="-230186">
              <a:spcBef>
                <a:spcPts val="480"/>
              </a:spcBef>
              <a:buClr>
                <a:schemeClr val="dk1"/>
              </a:buClr>
              <a:buSzPts val="2400"/>
            </a:pPr>
            <a:endParaRPr sz="2400">
              <a:solidFill>
                <a:schemeClr val="dk1"/>
              </a:solidFill>
              <a:latin typeface="Calibri"/>
              <a:ea typeface="Calibri"/>
              <a:cs typeface="Calibri"/>
              <a:sym typeface="Calibri"/>
            </a:endParaRPr>
          </a:p>
          <a:p>
            <a:pPr>
              <a:buClr>
                <a:schemeClr val="dk1"/>
              </a:buClr>
              <a:buSzPts val="450"/>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96" name="Google Shape;96;p12"/>
          <p:cNvSpPr txBox="1"/>
          <p:nvPr/>
        </p:nvSpPr>
        <p:spPr>
          <a:xfrm>
            <a:off x="7518653" y="3045286"/>
            <a:ext cx="1967994" cy="1077218"/>
          </a:xfrm>
          <a:prstGeom prst="rect">
            <a:avLst/>
          </a:prstGeom>
          <a:noFill/>
          <a:ln>
            <a:noFill/>
          </a:ln>
        </p:spPr>
        <p:txBody>
          <a:bodyPr spcFirstLastPara="1" wrap="square" lIns="91425" tIns="45700" rIns="91425" bIns="45700" anchor="t" anchorCtr="0">
            <a:noAutofit/>
          </a:bodyPr>
          <a:lstStyle/>
          <a:p>
            <a:pPr algn="ctr">
              <a:buClr>
                <a:srgbClr val="47A9CB"/>
              </a:buClr>
              <a:buSzPts val="1600"/>
            </a:pPr>
            <a:r>
              <a:rPr lang="en-US" sz="1600" b="1">
                <a:solidFill>
                  <a:srgbClr val="47A9CB"/>
                </a:solidFill>
                <a:latin typeface="Calibri"/>
                <a:ea typeface="Calibri"/>
                <a:cs typeface="Calibri"/>
                <a:sym typeface="Calibri"/>
              </a:rPr>
              <a:t>Where</a:t>
            </a:r>
            <a:r>
              <a:rPr lang="en-US" sz="1600">
                <a:solidFill>
                  <a:srgbClr val="47A9CB"/>
                </a:solidFill>
                <a:latin typeface="Calibri"/>
                <a:ea typeface="Calibri"/>
                <a:cs typeface="Calibri"/>
                <a:sym typeface="Calibri"/>
              </a:rPr>
              <a:t> is my child doing well and where does he or she need improvement?</a:t>
            </a:r>
            <a:endParaRPr sz="1600">
              <a:solidFill>
                <a:srgbClr val="47A9CB"/>
              </a:solidFill>
              <a:latin typeface="Arial"/>
              <a:ea typeface="Arial"/>
              <a:cs typeface="Arial"/>
              <a:sym typeface="Arial"/>
            </a:endParaRPr>
          </a:p>
        </p:txBody>
      </p:sp>
      <p:sp>
        <p:nvSpPr>
          <p:cNvPr id="97" name="Google Shape;97;p12"/>
          <p:cNvSpPr txBox="1"/>
          <p:nvPr/>
        </p:nvSpPr>
        <p:spPr>
          <a:xfrm>
            <a:off x="6860052" y="5073932"/>
            <a:ext cx="2715748" cy="830997"/>
          </a:xfrm>
          <a:prstGeom prst="rect">
            <a:avLst/>
          </a:prstGeom>
          <a:noFill/>
          <a:ln>
            <a:noFill/>
          </a:ln>
        </p:spPr>
        <p:txBody>
          <a:bodyPr spcFirstLastPara="1" wrap="square" lIns="91425" tIns="45700" rIns="91425" bIns="45700" anchor="t" anchorCtr="0">
            <a:noAutofit/>
          </a:bodyPr>
          <a:lstStyle/>
          <a:p>
            <a:pPr marL="0" lvl="2" algn="ctr">
              <a:buClr>
                <a:srgbClr val="47A9CB"/>
              </a:buClr>
              <a:buSzPts val="1600"/>
            </a:pPr>
            <a:r>
              <a:rPr lang="en-US" sz="1600">
                <a:solidFill>
                  <a:srgbClr val="47A9CB"/>
                </a:solidFill>
                <a:latin typeface="Calibri"/>
                <a:ea typeface="Calibri"/>
                <a:cs typeface="Calibri"/>
                <a:sym typeface="Calibri"/>
              </a:rPr>
              <a:t> </a:t>
            </a:r>
            <a:r>
              <a:rPr lang="en-US" sz="1600" b="1">
                <a:solidFill>
                  <a:srgbClr val="47A9CB"/>
                </a:solidFill>
                <a:latin typeface="Calibri"/>
                <a:ea typeface="Calibri"/>
                <a:cs typeface="Calibri"/>
                <a:sym typeface="Calibri"/>
              </a:rPr>
              <a:t>What</a:t>
            </a:r>
            <a:r>
              <a:rPr lang="en-US" sz="1600">
                <a:solidFill>
                  <a:srgbClr val="47A9CB"/>
                </a:solidFill>
                <a:latin typeface="Calibri"/>
                <a:ea typeface="Calibri"/>
                <a:cs typeface="Calibri"/>
                <a:sym typeface="Calibri"/>
              </a:rPr>
              <a:t> can be done in the classroom to help improve his or her area(s) of weakness?</a:t>
            </a:r>
            <a:endParaRPr sz="1600">
              <a:solidFill>
                <a:srgbClr val="47A9CB"/>
              </a:solidFill>
              <a:latin typeface="Calibri"/>
              <a:ea typeface="Calibri"/>
              <a:cs typeface="Calibri"/>
              <a:sym typeface="Calibri"/>
            </a:endParaRPr>
          </a:p>
        </p:txBody>
      </p:sp>
      <p:sp>
        <p:nvSpPr>
          <p:cNvPr id="98" name="Google Shape;98;p12"/>
          <p:cNvSpPr txBox="1"/>
          <p:nvPr/>
        </p:nvSpPr>
        <p:spPr>
          <a:xfrm>
            <a:off x="3340337" y="2811973"/>
            <a:ext cx="2971580" cy="1077218"/>
          </a:xfrm>
          <a:prstGeom prst="rect">
            <a:avLst/>
          </a:prstGeom>
          <a:noFill/>
          <a:ln>
            <a:noFill/>
          </a:ln>
        </p:spPr>
        <p:txBody>
          <a:bodyPr spcFirstLastPara="1" wrap="square" lIns="91425" tIns="45700" rIns="91425" bIns="45700" anchor="t" anchorCtr="0">
            <a:noAutofit/>
          </a:bodyPr>
          <a:lstStyle/>
          <a:p>
            <a:pPr marL="0" lvl="2" algn="ctr">
              <a:buClr>
                <a:srgbClr val="47A9CB"/>
              </a:buClr>
              <a:buSzPts val="1600"/>
            </a:pPr>
            <a:r>
              <a:rPr lang="en-US" sz="1600" b="1">
                <a:solidFill>
                  <a:srgbClr val="47A9CB"/>
                </a:solidFill>
                <a:latin typeface="Calibri"/>
                <a:ea typeface="Calibri"/>
                <a:cs typeface="Calibri"/>
                <a:sym typeface="Calibri"/>
              </a:rPr>
              <a:t>What </a:t>
            </a:r>
            <a:r>
              <a:rPr lang="en-US" sz="1600">
                <a:solidFill>
                  <a:srgbClr val="47A9CB"/>
                </a:solidFill>
                <a:latin typeface="Calibri"/>
                <a:ea typeface="Calibri"/>
                <a:cs typeface="Calibri"/>
                <a:sym typeface="Calibri"/>
              </a:rPr>
              <a:t>can be done to appropriately challenge my child in areas where he or she exceeds the expectations?</a:t>
            </a:r>
            <a:endParaRPr sz="1600">
              <a:solidFill>
                <a:srgbClr val="47A9CB"/>
              </a:solidFill>
              <a:latin typeface="Calibri"/>
              <a:ea typeface="Calibri"/>
              <a:cs typeface="Calibri"/>
              <a:sym typeface="Calibri"/>
            </a:endParaRPr>
          </a:p>
        </p:txBody>
      </p:sp>
      <p:sp>
        <p:nvSpPr>
          <p:cNvPr id="99" name="Google Shape;99;p12"/>
          <p:cNvSpPr txBox="1"/>
          <p:nvPr/>
        </p:nvSpPr>
        <p:spPr>
          <a:xfrm>
            <a:off x="2378141" y="4312785"/>
            <a:ext cx="1924393" cy="830997"/>
          </a:xfrm>
          <a:prstGeom prst="rect">
            <a:avLst/>
          </a:prstGeom>
          <a:noFill/>
          <a:ln>
            <a:noFill/>
          </a:ln>
        </p:spPr>
        <p:txBody>
          <a:bodyPr spcFirstLastPara="1" wrap="square" lIns="91425" tIns="45700" rIns="91425" bIns="45700" anchor="t" anchorCtr="0">
            <a:noAutofit/>
          </a:bodyPr>
          <a:lstStyle/>
          <a:p>
            <a:pPr marL="4763" lvl="2" algn="ctr">
              <a:buClr>
                <a:schemeClr val="dk1"/>
              </a:buClr>
              <a:buSzPts val="1600"/>
            </a:pPr>
            <a:r>
              <a:rPr lang="en-US" sz="1600" b="1">
                <a:solidFill>
                  <a:srgbClr val="47A9CB"/>
                </a:solidFill>
                <a:latin typeface="Calibri"/>
                <a:ea typeface="Calibri"/>
                <a:cs typeface="Calibri"/>
                <a:sym typeface="Calibri"/>
              </a:rPr>
              <a:t>How</a:t>
            </a:r>
            <a:r>
              <a:rPr lang="en-US" sz="1600">
                <a:solidFill>
                  <a:srgbClr val="47A9CB"/>
                </a:solidFill>
                <a:latin typeface="Calibri"/>
                <a:ea typeface="Calibri"/>
                <a:cs typeface="Calibri"/>
                <a:sym typeface="Calibri"/>
              </a:rPr>
              <a:t> can I help support my child’s learning at home?</a:t>
            </a:r>
            <a:endParaRPr sz="1600">
              <a:solidFill>
                <a:srgbClr val="47A9CB"/>
              </a:solidFill>
              <a:latin typeface="Calibri"/>
              <a:ea typeface="Calibri"/>
              <a:cs typeface="Calibri"/>
              <a:sym typeface="Calibri"/>
            </a:endParaRPr>
          </a:p>
        </p:txBody>
      </p:sp>
      <p:sp>
        <p:nvSpPr>
          <p:cNvPr id="100" name="Google Shape;100;p12"/>
          <p:cNvSpPr txBox="1"/>
          <p:nvPr/>
        </p:nvSpPr>
        <p:spPr>
          <a:xfrm>
            <a:off x="4455692" y="4728282"/>
            <a:ext cx="1703829" cy="1077218"/>
          </a:xfrm>
          <a:prstGeom prst="rect">
            <a:avLst/>
          </a:prstGeom>
          <a:noFill/>
          <a:ln>
            <a:noFill/>
          </a:ln>
        </p:spPr>
        <p:txBody>
          <a:bodyPr spcFirstLastPara="1" wrap="square" lIns="91425" tIns="45700" rIns="91425" bIns="45700" anchor="t" anchorCtr="0">
            <a:noAutofit/>
          </a:bodyPr>
          <a:lstStyle/>
          <a:p>
            <a:pPr marL="4763" lvl="2" algn="ctr">
              <a:buClr>
                <a:schemeClr val="dk1"/>
              </a:buClr>
              <a:buSzPts val="1600"/>
            </a:pPr>
            <a:r>
              <a:rPr lang="en-US" sz="1600" b="1">
                <a:solidFill>
                  <a:srgbClr val="47A9CB"/>
                </a:solidFill>
                <a:latin typeface="Calibri"/>
                <a:ea typeface="Calibri"/>
                <a:cs typeface="Calibri"/>
                <a:sym typeface="Calibri"/>
              </a:rPr>
              <a:t>How</a:t>
            </a:r>
            <a:r>
              <a:rPr lang="en-US" sz="1600">
                <a:solidFill>
                  <a:srgbClr val="47A9CB"/>
                </a:solidFill>
                <a:latin typeface="Calibri"/>
                <a:ea typeface="Calibri"/>
                <a:cs typeface="Calibri"/>
                <a:sym typeface="Calibri"/>
              </a:rPr>
              <a:t> do we ensure that my child makes progress?</a:t>
            </a:r>
            <a:endParaRPr sz="1600">
              <a:solidFill>
                <a:srgbClr val="47A9CB"/>
              </a:solidFill>
              <a:latin typeface="Calibri"/>
              <a:ea typeface="Calibri"/>
              <a:cs typeface="Calibri"/>
              <a:sym typeface="Calibri"/>
            </a:endParaRPr>
          </a:p>
        </p:txBody>
      </p:sp>
    </p:spTree>
    <p:extLst>
      <p:ext uri="{BB962C8B-B14F-4D97-AF65-F5344CB8AC3E}">
        <p14:creationId xmlns:p14="http://schemas.microsoft.com/office/powerpoint/2010/main" val="211864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7"/>
          <p:cNvSpPr/>
          <p:nvPr/>
        </p:nvSpPr>
        <p:spPr>
          <a:xfrm>
            <a:off x="1524000" y="2375027"/>
            <a:ext cx="9144000" cy="609600"/>
          </a:xfrm>
          <a:prstGeom prst="rect">
            <a:avLst/>
          </a:prstGeom>
          <a:solidFill>
            <a:srgbClr val="B6DDE7"/>
          </a:solidFill>
          <a:ln>
            <a:noFill/>
          </a:ln>
        </p:spPr>
        <p:txBody>
          <a:bodyPr spcFirstLastPara="1" wrap="square" lIns="45700" tIns="49300" rIns="45700" bIns="49300" anchor="ctr" anchorCtr="0">
            <a:noAutofit/>
          </a:bodyPr>
          <a:lstStyle/>
          <a:p>
            <a:pPr algn="ctr">
              <a:lnSpc>
                <a:spcPct val="90000"/>
              </a:lnSpc>
              <a:buClr>
                <a:srgbClr val="000000"/>
              </a:buClr>
              <a:buSzPts val="1800"/>
            </a:pPr>
            <a:endParaRPr b="1">
              <a:solidFill>
                <a:srgbClr val="FFFFFF"/>
              </a:solidFill>
              <a:latin typeface="Calibri"/>
              <a:ea typeface="Calibri"/>
              <a:cs typeface="Calibri"/>
              <a:sym typeface="Calibri"/>
            </a:endParaRPr>
          </a:p>
        </p:txBody>
      </p:sp>
      <p:sp>
        <p:nvSpPr>
          <p:cNvPr id="49" name="Google Shape;49;p7"/>
          <p:cNvSpPr txBox="1">
            <a:spLocks noGrp="1"/>
          </p:cNvSpPr>
          <p:nvPr>
            <p:ph type="body" idx="1"/>
          </p:nvPr>
        </p:nvSpPr>
        <p:spPr>
          <a:xfrm>
            <a:off x="2057400" y="1589408"/>
            <a:ext cx="8229600" cy="4053900"/>
          </a:xfrm>
          <a:prstGeom prst="rect">
            <a:avLst/>
          </a:prstGeom>
          <a:noFill/>
          <a:ln>
            <a:noFill/>
          </a:ln>
        </p:spPr>
        <p:txBody>
          <a:bodyPr spcFirstLastPara="1" vert="horz" wrap="square" lIns="91425" tIns="45700" rIns="91425" bIns="45700" rtlCol="0" anchor="t" anchorCtr="0">
            <a:noAutofit/>
          </a:bodyPr>
          <a:lstStyle/>
          <a:p>
            <a:pPr marL="230186" indent="-230186">
              <a:spcBef>
                <a:spcPts val="0"/>
              </a:spcBef>
              <a:buSzPts val="2400"/>
            </a:pPr>
            <a:r>
              <a:rPr lang="en-US" sz="2400" b="1" dirty="0"/>
              <a:t>Looking Back at 2019-2020</a:t>
            </a:r>
            <a:endParaRPr dirty="0"/>
          </a:p>
          <a:p>
            <a:pPr marL="0" indent="0">
              <a:spcBef>
                <a:spcPts val="0"/>
              </a:spcBef>
              <a:buSzPts val="2400"/>
              <a:buNone/>
            </a:pPr>
            <a:endParaRPr sz="2400" dirty="0"/>
          </a:p>
          <a:p>
            <a:pPr marL="230188" indent="-230188">
              <a:spcBef>
                <a:spcPts val="0"/>
              </a:spcBef>
              <a:buSzPts val="2400"/>
            </a:pPr>
            <a:r>
              <a:rPr lang="en-US" sz="2400" dirty="0"/>
              <a:t>2020-2021 Priorities</a:t>
            </a:r>
            <a:endParaRPr dirty="0"/>
          </a:p>
          <a:p>
            <a:pPr marL="230188" indent="-230188">
              <a:spcBef>
                <a:spcPts val="480"/>
              </a:spcBef>
              <a:buSzPts val="2400"/>
              <a:buNone/>
            </a:pPr>
            <a:endParaRPr sz="2400" dirty="0"/>
          </a:p>
          <a:p>
            <a:pPr marL="230186" indent="-230186">
              <a:spcBef>
                <a:spcPts val="480"/>
              </a:spcBef>
              <a:buClr>
                <a:srgbClr val="000000"/>
              </a:buClr>
              <a:buSzPts val="2400"/>
            </a:pPr>
            <a:r>
              <a:rPr lang="en-US" sz="2400" dirty="0">
                <a:solidFill>
                  <a:srgbClr val="000000"/>
                </a:solidFill>
              </a:rPr>
              <a:t>Student Learning in 2020-2021 </a:t>
            </a:r>
            <a:endParaRPr dirty="0"/>
          </a:p>
          <a:p>
            <a:pPr marL="0" indent="0">
              <a:spcBef>
                <a:spcPts val="480"/>
              </a:spcBef>
              <a:buSzPts val="2400"/>
              <a:buNone/>
            </a:pPr>
            <a:endParaRPr sz="2400" dirty="0">
              <a:solidFill>
                <a:srgbClr val="000000"/>
              </a:solidFill>
            </a:endParaRPr>
          </a:p>
          <a:p>
            <a:pPr marL="230187" indent="-230187">
              <a:spcBef>
                <a:spcPts val="480"/>
              </a:spcBef>
              <a:buSzPts val="2400"/>
            </a:pPr>
            <a:r>
              <a:rPr lang="en-US" sz="2400" dirty="0"/>
              <a:t>Supporting Student Learning at Home</a:t>
            </a:r>
          </a:p>
          <a:p>
            <a:pPr marL="0" indent="0">
              <a:spcBef>
                <a:spcPts val="480"/>
              </a:spcBef>
              <a:buSzPts val="2400"/>
              <a:buNone/>
            </a:pPr>
            <a:endParaRPr lang="en-US" sz="2400" dirty="0"/>
          </a:p>
          <a:p>
            <a:pPr marL="230187" indent="-230187">
              <a:spcBef>
                <a:spcPts val="480"/>
              </a:spcBef>
              <a:buSzPts val="2400"/>
            </a:pPr>
            <a:r>
              <a:rPr lang="en-US" sz="2400" dirty="0"/>
              <a:t>Schoolwide Plan (House Bill 509-Act 555)</a:t>
            </a:r>
            <a:endParaRPr sz="2400" dirty="0"/>
          </a:p>
          <a:p>
            <a:pPr marL="0" indent="0">
              <a:spcBef>
                <a:spcPts val="480"/>
              </a:spcBef>
              <a:buNone/>
            </a:pPr>
            <a:endParaRPr sz="2400" dirty="0"/>
          </a:p>
          <a:p>
            <a:pPr marL="230187" indent="-230187">
              <a:spcBef>
                <a:spcPts val="480"/>
              </a:spcBef>
              <a:buSzPts val="2400"/>
            </a:pPr>
            <a:r>
              <a:rPr lang="en-US" sz="2400" dirty="0"/>
              <a:t>Appendix</a:t>
            </a:r>
            <a:endParaRPr dirty="0"/>
          </a:p>
          <a:p>
            <a:pPr marL="0" indent="0">
              <a:spcBef>
                <a:spcPts val="480"/>
              </a:spcBef>
              <a:buNone/>
            </a:pPr>
            <a:endParaRPr dirty="0"/>
          </a:p>
          <a:p>
            <a:pPr marL="0" indent="0">
              <a:spcBef>
                <a:spcPts val="480"/>
              </a:spcBef>
              <a:buNone/>
            </a:pPr>
            <a:endParaRPr sz="2400" dirty="0"/>
          </a:p>
          <a:p>
            <a:pPr marL="0" indent="0">
              <a:spcBef>
                <a:spcPts val="480"/>
              </a:spcBef>
              <a:buSzPts val="2400"/>
              <a:buNone/>
            </a:pPr>
            <a:endParaRPr sz="2400" dirty="0"/>
          </a:p>
          <a:p>
            <a:pPr marL="0" indent="0">
              <a:spcBef>
                <a:spcPts val="480"/>
              </a:spcBef>
              <a:buSzPts val="600"/>
              <a:buNone/>
            </a:pPr>
            <a:endParaRPr sz="2400" dirty="0"/>
          </a:p>
          <a:p>
            <a:pPr marL="230188" indent="-230188">
              <a:spcBef>
                <a:spcPts val="480"/>
              </a:spcBef>
              <a:buSzPts val="2400"/>
              <a:buNone/>
            </a:pPr>
            <a:endParaRPr sz="2400" dirty="0"/>
          </a:p>
          <a:p>
            <a:pPr marL="230188" indent="-230188">
              <a:buNone/>
            </a:pPr>
            <a:endParaRPr b="1" dirty="0"/>
          </a:p>
          <a:p>
            <a:pPr marL="0" indent="0">
              <a:buSzPts val="800"/>
              <a:buNone/>
            </a:pPr>
            <a:endParaRPr dirty="0"/>
          </a:p>
          <a:p>
            <a:pPr marL="230188" indent="-230188">
              <a:buNone/>
            </a:pPr>
            <a:endParaRPr dirty="0"/>
          </a:p>
          <a:p>
            <a:pPr marL="230188" indent="-230188">
              <a:buNone/>
            </a:pPr>
            <a:endParaRPr dirty="0"/>
          </a:p>
          <a:p>
            <a:pPr marL="0" indent="0">
              <a:buSzPts val="800"/>
              <a:buNone/>
            </a:pPr>
            <a:endParaRPr i="1" dirty="0">
              <a:solidFill>
                <a:srgbClr val="FF0000"/>
              </a:solidFill>
            </a:endParaRPr>
          </a:p>
          <a:p>
            <a:pPr marL="230188" indent="-230188">
              <a:buNone/>
            </a:pPr>
            <a:endParaRPr dirty="0"/>
          </a:p>
        </p:txBody>
      </p:sp>
      <p:sp>
        <p:nvSpPr>
          <p:cNvPr id="50" name="Google Shape;50;p7"/>
          <p:cNvSpPr txBox="1">
            <a:spLocks noGrp="1"/>
          </p:cNvSpPr>
          <p:nvPr>
            <p:ph type="title"/>
          </p:nvPr>
        </p:nvSpPr>
        <p:spPr>
          <a:xfrm>
            <a:off x="1600200" y="429090"/>
            <a:ext cx="9144000" cy="1295400"/>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Agenda</a:t>
            </a:r>
            <a:endParaRPr dirty="0"/>
          </a:p>
        </p:txBody>
      </p:sp>
      <p:sp>
        <p:nvSpPr>
          <p:cNvPr id="51" name="Google Shape;51;p7"/>
          <p:cNvSpPr txBox="1">
            <a:spLocks noGrp="1"/>
          </p:cNvSpPr>
          <p:nvPr>
            <p:ph type="sldNum" idx="12"/>
          </p:nvPr>
        </p:nvSpPr>
        <p:spPr>
          <a:xfrm>
            <a:off x="8534401" y="6553201"/>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a:t>
            </a:fld>
            <a:endParaRPr/>
          </a:p>
        </p:txBody>
      </p:sp>
    </p:spTree>
    <p:extLst>
      <p:ext uri="{BB962C8B-B14F-4D97-AF65-F5344CB8AC3E}">
        <p14:creationId xmlns:p14="http://schemas.microsoft.com/office/powerpoint/2010/main" val="191037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p:nvPr/>
        </p:nvSpPr>
        <p:spPr>
          <a:xfrm>
            <a:off x="1289895" y="673275"/>
            <a:ext cx="9144000" cy="845127"/>
          </a:xfrm>
          <a:prstGeom prst="rect">
            <a:avLst/>
          </a:prstGeom>
          <a:noFill/>
          <a:ln>
            <a:noFill/>
          </a:ln>
        </p:spPr>
        <p:txBody>
          <a:bodyPr spcFirstLastPara="1" wrap="square" lIns="91425" tIns="45700" rIns="91425" bIns="45700" anchor="t" anchorCtr="0">
            <a:noAutofit/>
          </a:bodyPr>
          <a:lstStyle/>
          <a:p>
            <a:pPr algn="ctr">
              <a:lnSpc>
                <a:spcPct val="110000"/>
              </a:lnSpc>
              <a:buClr>
                <a:schemeClr val="dk1"/>
              </a:buClr>
              <a:buSzPts val="700"/>
            </a:pPr>
            <a:r>
              <a:rPr lang="en-US" sz="2800" dirty="0">
                <a:latin typeface="Calibri"/>
                <a:ea typeface="Calibri"/>
                <a:cs typeface="Calibri"/>
                <a:sym typeface="Calibri"/>
              </a:rPr>
              <a:t>2020-2021 Wildcat Goals</a:t>
            </a:r>
            <a:r>
              <a:rPr lang="en-US" sz="2800" dirty="0">
                <a:solidFill>
                  <a:schemeClr val="dk1"/>
                </a:solidFill>
                <a:latin typeface="Calibri"/>
                <a:ea typeface="Calibri"/>
                <a:cs typeface="Calibri"/>
                <a:sym typeface="Calibri"/>
              </a:rPr>
              <a:t> and Priorities</a:t>
            </a:r>
            <a:endParaRPr dirty="0"/>
          </a:p>
        </p:txBody>
      </p:sp>
      <p:pic>
        <p:nvPicPr>
          <p:cNvPr id="116" name="Google Shape;116;p14"/>
          <p:cNvPicPr preferRelativeResize="0"/>
          <p:nvPr/>
        </p:nvPicPr>
        <p:blipFill rotWithShape="1">
          <a:blip r:embed="rId3">
            <a:alphaModFix/>
          </a:blip>
          <a:srcRect/>
          <a:stretch/>
        </p:blipFill>
        <p:spPr>
          <a:xfrm>
            <a:off x="7325611" y="2692200"/>
            <a:ext cx="3268640" cy="2753475"/>
          </a:xfrm>
          <a:prstGeom prst="rect">
            <a:avLst/>
          </a:prstGeom>
          <a:noFill/>
          <a:ln>
            <a:noFill/>
          </a:ln>
          <a:effectLst>
            <a:outerShdw blurRad="50800" dist="50800" dir="660000" sx="98000" sy="98000" algn="ctr" rotWithShape="0">
              <a:srgbClr val="000000">
                <a:alpha val="15690"/>
              </a:srgbClr>
            </a:outerShdw>
          </a:effectLst>
        </p:spPr>
      </p:pic>
      <p:sp>
        <p:nvSpPr>
          <p:cNvPr id="7" name="Google Shape;115;p14"/>
          <p:cNvSpPr txBox="1"/>
          <p:nvPr/>
        </p:nvSpPr>
        <p:spPr>
          <a:xfrm>
            <a:off x="1630711" y="1364672"/>
            <a:ext cx="5809200" cy="477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1800" b="0" i="0" u="none" strike="noStrike" cap="none" dirty="0">
                <a:solidFill>
                  <a:schemeClr val="tx1"/>
                </a:solidFill>
                <a:latin typeface="Calibri"/>
                <a:ea typeface="Calibri"/>
                <a:cs typeface="Calibri"/>
                <a:sym typeface="Calibri"/>
              </a:rPr>
              <a:t>Based on our students’ performance in 2018-2019, Wedgewood Elementary is focused on the following priorities for the 2020-2021 school year.</a:t>
            </a:r>
            <a:endParaRPr sz="18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dirty="0">
              <a:solidFill>
                <a:schemeClr val="tx1"/>
              </a:solidFill>
              <a:latin typeface="Calibri"/>
              <a:ea typeface="Calibri"/>
              <a:cs typeface="Calibri"/>
              <a:sym typeface="Calibri"/>
            </a:endParaRPr>
          </a:p>
          <a:p>
            <a:pPr marL="444500" marR="0" lvl="0" indent="-330200" algn="l" rtl="0">
              <a:lnSpc>
                <a:spcPct val="100000"/>
              </a:lnSpc>
              <a:spcBef>
                <a:spcPts val="0"/>
              </a:spcBef>
              <a:spcAft>
                <a:spcPts val="0"/>
              </a:spcAft>
              <a:buClr>
                <a:srgbClr val="FF0000"/>
              </a:buClr>
              <a:buSzPts val="1800"/>
              <a:buFont typeface="Arial"/>
              <a:buChar char="•"/>
            </a:pPr>
            <a:r>
              <a:rPr lang="en-US" sz="1800" b="0" i="0" u="none" strike="noStrike" cap="none" dirty="0">
                <a:solidFill>
                  <a:schemeClr val="tx1"/>
                </a:solidFill>
                <a:latin typeface="Calibri"/>
                <a:ea typeface="Calibri"/>
                <a:cs typeface="Calibri"/>
                <a:sym typeface="Calibri"/>
              </a:rPr>
              <a:t>Ensuring that 75</a:t>
            </a:r>
            <a:r>
              <a:rPr lang="en-US" sz="1800" dirty="0">
                <a:solidFill>
                  <a:schemeClr val="tx1"/>
                </a:solidFill>
                <a:latin typeface="Calibri"/>
                <a:ea typeface="Calibri"/>
                <a:cs typeface="Calibri"/>
                <a:sym typeface="Calibri"/>
              </a:rPr>
              <a:t> percent</a:t>
            </a:r>
            <a:r>
              <a:rPr lang="en-US" sz="1800" b="0" i="0" u="none" strike="noStrike" cap="none" dirty="0">
                <a:solidFill>
                  <a:schemeClr val="tx1"/>
                </a:solidFill>
                <a:latin typeface="Calibri"/>
                <a:ea typeface="Calibri"/>
                <a:cs typeface="Calibri"/>
                <a:sym typeface="Calibri"/>
              </a:rPr>
              <a:t> of students who begin the year behind grade-level, end the school year on or above grade-level (based off of LEAP 2025 results)</a:t>
            </a:r>
            <a:endParaRPr sz="1800" dirty="0">
              <a:solidFill>
                <a:schemeClr val="tx1"/>
              </a:solidFill>
            </a:endParaRPr>
          </a:p>
          <a:p>
            <a:pPr marL="0" marR="0" lvl="0" indent="0" algn="l" rtl="0">
              <a:lnSpc>
                <a:spcPct val="100000"/>
              </a:lnSpc>
              <a:spcBef>
                <a:spcPts val="0"/>
              </a:spcBef>
              <a:spcAft>
                <a:spcPts val="0"/>
              </a:spcAft>
              <a:buClr>
                <a:srgbClr val="000000"/>
              </a:buClr>
              <a:buSzPts val="1000"/>
              <a:buFont typeface="Arial"/>
              <a:buNone/>
            </a:pPr>
            <a:endParaRPr sz="1800" b="0" i="0" u="none" strike="noStrike" cap="none" dirty="0">
              <a:solidFill>
                <a:srgbClr val="FF0000"/>
              </a:solidFill>
              <a:latin typeface="Calibri"/>
              <a:ea typeface="Calibri"/>
              <a:cs typeface="Calibri"/>
              <a:sym typeface="Calibri"/>
            </a:endParaRPr>
          </a:p>
          <a:p>
            <a:pPr marL="444500" marR="0" lvl="0" indent="-330200" algn="l" rtl="0">
              <a:lnSpc>
                <a:spcPct val="100000"/>
              </a:lnSpc>
              <a:spcBef>
                <a:spcPts val="0"/>
              </a:spcBef>
              <a:spcAft>
                <a:spcPts val="0"/>
              </a:spcAft>
              <a:buClr>
                <a:srgbClr val="FF0000"/>
              </a:buClr>
              <a:buSzPts val="1800"/>
              <a:buFont typeface="Arial"/>
              <a:buChar char="•"/>
            </a:pPr>
            <a:r>
              <a:rPr lang="en-US" sz="1800" b="0" i="0" u="none" strike="noStrike" cap="none" dirty="0">
                <a:solidFill>
                  <a:schemeClr val="tx1"/>
                </a:solidFill>
                <a:latin typeface="Calibri"/>
                <a:ea typeface="Calibri"/>
                <a:cs typeface="Calibri"/>
                <a:sym typeface="Calibri"/>
              </a:rPr>
              <a:t>Increasing access to our gifted and talented program by screening students weekly for an exceptionality.</a:t>
            </a:r>
            <a:endParaRPr sz="1800" dirty="0">
              <a:solidFill>
                <a:schemeClr val="tx1"/>
              </a:solidFill>
            </a:endParaRPr>
          </a:p>
          <a:p>
            <a:pPr marL="0" marR="0" lvl="0" indent="0" algn="l" rtl="0">
              <a:lnSpc>
                <a:spcPct val="100000"/>
              </a:lnSpc>
              <a:spcBef>
                <a:spcPts val="0"/>
              </a:spcBef>
              <a:spcAft>
                <a:spcPts val="0"/>
              </a:spcAft>
              <a:buClr>
                <a:srgbClr val="000000"/>
              </a:buClr>
              <a:buSzPts val="1000"/>
              <a:buFont typeface="Arial"/>
              <a:buNone/>
            </a:pPr>
            <a:endParaRPr sz="1800" b="0" i="0" u="none" strike="noStrike" cap="none" dirty="0">
              <a:solidFill>
                <a:srgbClr val="FF0000"/>
              </a:solidFill>
              <a:latin typeface="Calibri"/>
              <a:ea typeface="Calibri"/>
              <a:cs typeface="Calibri"/>
              <a:sym typeface="Calibri"/>
            </a:endParaRPr>
          </a:p>
          <a:p>
            <a:pPr marL="444500" marR="0" lvl="0" indent="-330200" algn="l" rtl="0">
              <a:lnSpc>
                <a:spcPct val="100000"/>
              </a:lnSpc>
              <a:spcBef>
                <a:spcPts val="0"/>
              </a:spcBef>
              <a:spcAft>
                <a:spcPts val="0"/>
              </a:spcAft>
              <a:buClr>
                <a:srgbClr val="FF0000"/>
              </a:buClr>
              <a:buSzPts val="1800"/>
              <a:buFont typeface="Arial"/>
              <a:buChar char="•"/>
            </a:pPr>
            <a:r>
              <a:rPr lang="en-US" sz="1800" b="0" i="0" u="none" strike="noStrike" cap="none" dirty="0">
                <a:solidFill>
                  <a:schemeClr val="tx1"/>
                </a:solidFill>
                <a:latin typeface="Calibri"/>
                <a:ea typeface="Calibri"/>
                <a:cs typeface="Calibri"/>
                <a:sym typeface="Calibri"/>
              </a:rPr>
              <a:t>Providing all students with interventions in class and out of class. </a:t>
            </a:r>
            <a:endParaRPr sz="1800" dirty="0">
              <a:solidFill>
                <a:schemeClr val="tx1"/>
              </a:solidFill>
            </a:endParaRPr>
          </a:p>
          <a:p>
            <a:pPr marL="0" marR="0" lvl="0" indent="0" algn="l" rtl="0">
              <a:lnSpc>
                <a:spcPct val="100000"/>
              </a:lnSpc>
              <a:spcBef>
                <a:spcPts val="0"/>
              </a:spcBef>
              <a:spcAft>
                <a:spcPts val="0"/>
              </a:spcAft>
              <a:buClr>
                <a:srgbClr val="000000"/>
              </a:buClr>
              <a:buSzPts val="1000"/>
              <a:buFont typeface="Arial"/>
              <a:buNone/>
            </a:pPr>
            <a:endParaRPr sz="1800" b="0" i="0" u="none" strike="noStrike" cap="none" dirty="0">
              <a:solidFill>
                <a:srgbClr val="FF0000"/>
              </a:solidFill>
              <a:latin typeface="Calibri"/>
              <a:ea typeface="Calibri"/>
              <a:cs typeface="Calibri"/>
              <a:sym typeface="Calibri"/>
            </a:endParaRPr>
          </a:p>
          <a:p>
            <a:pPr marL="444500" marR="0" lvl="0" indent="-330200" algn="l" rtl="0">
              <a:lnSpc>
                <a:spcPct val="100000"/>
              </a:lnSpc>
              <a:spcBef>
                <a:spcPts val="0"/>
              </a:spcBef>
              <a:spcAft>
                <a:spcPts val="0"/>
              </a:spcAft>
              <a:buClr>
                <a:srgbClr val="FF0000"/>
              </a:buClr>
              <a:buSzPts val="1800"/>
              <a:buFont typeface="Arial"/>
              <a:buChar char="•"/>
            </a:pPr>
            <a:r>
              <a:rPr lang="en-US" sz="1800" b="0" i="0" u="none" strike="noStrike" cap="none" dirty="0">
                <a:solidFill>
                  <a:schemeClr val="tx1"/>
                </a:solidFill>
                <a:latin typeface="Calibri"/>
                <a:ea typeface="Calibri"/>
                <a:cs typeface="Calibri"/>
                <a:sym typeface="Calibri"/>
              </a:rPr>
              <a:t>Providing families with the tools and support they need to support student learning at home through our new parent center </a:t>
            </a:r>
            <a:endParaRPr sz="1800" dirty="0">
              <a:solidFill>
                <a:schemeClr val="tx1"/>
              </a:solidFill>
            </a:endParaRPr>
          </a:p>
        </p:txBody>
      </p:sp>
      <p:sp>
        <p:nvSpPr>
          <p:cNvPr id="8" name="Google Shape;117;p14"/>
          <p:cNvSpPr txBox="1"/>
          <p:nvPr/>
        </p:nvSpPr>
        <p:spPr>
          <a:xfrm>
            <a:off x="8177644" y="2919846"/>
            <a:ext cx="1979159" cy="192734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0000"/>
              </a:buClr>
              <a:buSzPts val="1600"/>
              <a:buFont typeface="Calibri"/>
              <a:buNone/>
            </a:pPr>
            <a:r>
              <a:rPr lang="en-US" sz="1400" dirty="0">
                <a:solidFill>
                  <a:srgbClr val="FFFFFF"/>
                </a:solidFill>
              </a:rPr>
              <a:t>Success Maker</a:t>
            </a:r>
          </a:p>
          <a:p>
            <a:pPr marL="0" marR="0" lvl="0" indent="0" algn="ctr" rtl="0">
              <a:lnSpc>
                <a:spcPct val="100000"/>
              </a:lnSpc>
              <a:spcBef>
                <a:spcPts val="0"/>
              </a:spcBef>
              <a:spcAft>
                <a:spcPts val="0"/>
              </a:spcAft>
              <a:buClr>
                <a:srgbClr val="FF0000"/>
              </a:buClr>
              <a:buSzPts val="1600"/>
              <a:buFont typeface="Calibri"/>
              <a:buNone/>
            </a:pPr>
            <a:endParaRPr lang="en-US" sz="1400" dirty="0">
              <a:solidFill>
                <a:srgbClr val="FFFFFF"/>
              </a:solidFill>
            </a:endParaRPr>
          </a:p>
          <a:p>
            <a:pPr marL="0" marR="0" lvl="0" indent="0" algn="ctr" rtl="0">
              <a:lnSpc>
                <a:spcPct val="100000"/>
              </a:lnSpc>
              <a:spcBef>
                <a:spcPts val="0"/>
              </a:spcBef>
              <a:spcAft>
                <a:spcPts val="0"/>
              </a:spcAft>
              <a:buClr>
                <a:srgbClr val="FF0000"/>
              </a:buClr>
              <a:buSzPts val="1600"/>
              <a:buFont typeface="Calibri"/>
              <a:buNone/>
            </a:pPr>
            <a:r>
              <a:rPr lang="en-US" sz="1400" dirty="0">
                <a:solidFill>
                  <a:srgbClr val="FFFFFF"/>
                </a:solidFill>
              </a:rPr>
              <a:t>Leveled Literacy</a:t>
            </a:r>
          </a:p>
          <a:p>
            <a:pPr marL="0" marR="0" lvl="0" indent="0" algn="ctr" rtl="0">
              <a:lnSpc>
                <a:spcPct val="100000"/>
              </a:lnSpc>
              <a:spcBef>
                <a:spcPts val="0"/>
              </a:spcBef>
              <a:spcAft>
                <a:spcPts val="0"/>
              </a:spcAft>
              <a:buClr>
                <a:srgbClr val="FF0000"/>
              </a:buClr>
              <a:buSzPts val="1600"/>
              <a:buFont typeface="Calibri"/>
              <a:buNone/>
            </a:pPr>
            <a:endParaRPr lang="en-US" sz="1400" dirty="0">
              <a:solidFill>
                <a:srgbClr val="FFFFFF"/>
              </a:solidFill>
            </a:endParaRPr>
          </a:p>
          <a:p>
            <a:pPr marL="0" marR="0" lvl="0" indent="0" algn="ctr" rtl="0">
              <a:lnSpc>
                <a:spcPct val="100000"/>
              </a:lnSpc>
              <a:spcBef>
                <a:spcPts val="0"/>
              </a:spcBef>
              <a:spcAft>
                <a:spcPts val="0"/>
              </a:spcAft>
              <a:buClr>
                <a:srgbClr val="FF0000"/>
              </a:buClr>
              <a:buSzPts val="1600"/>
              <a:buFont typeface="Calibri"/>
              <a:buNone/>
            </a:pPr>
            <a:r>
              <a:rPr lang="en-US" sz="1400" dirty="0">
                <a:solidFill>
                  <a:srgbClr val="FFFFFF"/>
                </a:solidFill>
              </a:rPr>
              <a:t>Standards Based Remediation</a:t>
            </a:r>
          </a:p>
          <a:p>
            <a:pPr marL="0" marR="0" lvl="0" indent="0" algn="ctr" rtl="0">
              <a:lnSpc>
                <a:spcPct val="100000"/>
              </a:lnSpc>
              <a:spcBef>
                <a:spcPts val="0"/>
              </a:spcBef>
              <a:spcAft>
                <a:spcPts val="0"/>
              </a:spcAft>
              <a:buClr>
                <a:srgbClr val="FF0000"/>
              </a:buClr>
              <a:buSzPts val="1600"/>
              <a:buFont typeface="Calibri"/>
              <a:buNone/>
            </a:pPr>
            <a:endParaRPr lang="en-US" sz="1400" dirty="0">
              <a:solidFill>
                <a:srgbClr val="FFFFFF"/>
              </a:solidFill>
            </a:endParaRPr>
          </a:p>
          <a:p>
            <a:pPr marL="0" marR="0" lvl="0" indent="0" algn="ctr" rtl="0">
              <a:lnSpc>
                <a:spcPct val="100000"/>
              </a:lnSpc>
              <a:spcBef>
                <a:spcPts val="0"/>
              </a:spcBef>
              <a:spcAft>
                <a:spcPts val="0"/>
              </a:spcAft>
              <a:buClr>
                <a:srgbClr val="FF0000"/>
              </a:buClr>
              <a:buSzPts val="1600"/>
              <a:buFont typeface="Calibri"/>
              <a:buNone/>
            </a:pPr>
            <a:r>
              <a:rPr lang="en-US" sz="1400" dirty="0">
                <a:solidFill>
                  <a:srgbClr val="FFFFFF"/>
                </a:solidFill>
              </a:rPr>
              <a:t>After School Tutoring</a:t>
            </a:r>
          </a:p>
          <a:p>
            <a:pPr marL="0" marR="0" lvl="0" indent="0" algn="ctr" rtl="0">
              <a:lnSpc>
                <a:spcPct val="100000"/>
              </a:lnSpc>
              <a:spcBef>
                <a:spcPts val="0"/>
              </a:spcBef>
              <a:spcAft>
                <a:spcPts val="0"/>
              </a:spcAft>
              <a:buClr>
                <a:srgbClr val="FF0000"/>
              </a:buClr>
              <a:buSzPts val="1600"/>
              <a:buFont typeface="Calibri"/>
              <a:buNone/>
            </a:pPr>
            <a:r>
              <a:rPr lang="en-US" sz="1400" dirty="0">
                <a:solidFill>
                  <a:srgbClr val="FFFFFF"/>
                </a:solidFill>
              </a:rPr>
              <a:t>(3-5) </a:t>
            </a:r>
            <a:endParaRPr sz="1400" dirty="0">
              <a:solidFill>
                <a:srgbClr val="FFFFFF"/>
              </a:solidFill>
            </a:endParaRPr>
          </a:p>
        </p:txBody>
      </p:sp>
    </p:spTree>
    <p:extLst>
      <p:ext uri="{BB962C8B-B14F-4D97-AF65-F5344CB8AC3E}">
        <p14:creationId xmlns:p14="http://schemas.microsoft.com/office/powerpoint/2010/main" val="197200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7"/>
          <p:cNvSpPr/>
          <p:nvPr/>
        </p:nvSpPr>
        <p:spPr>
          <a:xfrm>
            <a:off x="1524000" y="3224113"/>
            <a:ext cx="9144000" cy="609600"/>
          </a:xfrm>
          <a:prstGeom prst="rect">
            <a:avLst/>
          </a:prstGeom>
          <a:solidFill>
            <a:srgbClr val="B6DDE7"/>
          </a:solidFill>
          <a:ln>
            <a:noFill/>
          </a:ln>
        </p:spPr>
        <p:txBody>
          <a:bodyPr spcFirstLastPara="1" wrap="square" lIns="45700" tIns="49300" rIns="45700" bIns="49300" anchor="ctr" anchorCtr="0">
            <a:noAutofit/>
          </a:bodyPr>
          <a:lstStyle/>
          <a:p>
            <a:pPr algn="ctr">
              <a:lnSpc>
                <a:spcPct val="90000"/>
              </a:lnSpc>
              <a:buClr>
                <a:srgbClr val="000000"/>
              </a:buClr>
              <a:buSzPts val="1800"/>
            </a:pPr>
            <a:endParaRPr b="1">
              <a:solidFill>
                <a:srgbClr val="FFFFFF"/>
              </a:solidFill>
              <a:latin typeface="Calibri"/>
              <a:ea typeface="Calibri"/>
              <a:cs typeface="Calibri"/>
              <a:sym typeface="Calibri"/>
            </a:endParaRPr>
          </a:p>
        </p:txBody>
      </p:sp>
      <p:sp>
        <p:nvSpPr>
          <p:cNvPr id="49" name="Google Shape;49;p7"/>
          <p:cNvSpPr txBox="1">
            <a:spLocks noGrp="1"/>
          </p:cNvSpPr>
          <p:nvPr>
            <p:ph type="body" idx="1"/>
          </p:nvPr>
        </p:nvSpPr>
        <p:spPr>
          <a:xfrm>
            <a:off x="2057400" y="1714099"/>
            <a:ext cx="8229600" cy="4053900"/>
          </a:xfrm>
          <a:prstGeom prst="rect">
            <a:avLst/>
          </a:prstGeom>
          <a:noFill/>
          <a:ln>
            <a:noFill/>
          </a:ln>
        </p:spPr>
        <p:txBody>
          <a:bodyPr spcFirstLastPara="1" vert="horz" wrap="square" lIns="91425" tIns="45700" rIns="91425" bIns="45700" rtlCol="0" anchor="t" anchorCtr="0">
            <a:noAutofit/>
          </a:bodyPr>
          <a:lstStyle/>
          <a:p>
            <a:pPr marL="230186" indent="-230186">
              <a:spcBef>
                <a:spcPts val="0"/>
              </a:spcBef>
              <a:buSzPts val="2400"/>
            </a:pPr>
            <a:r>
              <a:rPr lang="en-US" sz="2400" b="1" dirty="0"/>
              <a:t>Looking Back at 2019-2020</a:t>
            </a:r>
            <a:endParaRPr dirty="0"/>
          </a:p>
          <a:p>
            <a:pPr marL="0" indent="0">
              <a:spcBef>
                <a:spcPts val="0"/>
              </a:spcBef>
              <a:buSzPts val="2400"/>
              <a:buNone/>
            </a:pPr>
            <a:endParaRPr sz="2400" dirty="0"/>
          </a:p>
          <a:p>
            <a:pPr marL="230188" indent="-230188">
              <a:spcBef>
                <a:spcPts val="0"/>
              </a:spcBef>
              <a:buSzPts val="2400"/>
            </a:pPr>
            <a:r>
              <a:rPr lang="en-US" sz="2400" dirty="0"/>
              <a:t>2020-2021 Priorities</a:t>
            </a:r>
            <a:endParaRPr dirty="0"/>
          </a:p>
          <a:p>
            <a:pPr marL="230188" indent="-230188">
              <a:spcBef>
                <a:spcPts val="480"/>
              </a:spcBef>
              <a:buSzPts val="2400"/>
              <a:buNone/>
            </a:pPr>
            <a:endParaRPr sz="2400" dirty="0"/>
          </a:p>
          <a:p>
            <a:pPr marL="230186" indent="-230186">
              <a:spcBef>
                <a:spcPts val="480"/>
              </a:spcBef>
              <a:buClr>
                <a:srgbClr val="000000"/>
              </a:buClr>
              <a:buSzPts val="2400"/>
            </a:pPr>
            <a:r>
              <a:rPr lang="en-US" sz="2400" dirty="0">
                <a:solidFill>
                  <a:srgbClr val="000000"/>
                </a:solidFill>
              </a:rPr>
              <a:t>Student Learning in 2020-2021 </a:t>
            </a:r>
            <a:endParaRPr dirty="0"/>
          </a:p>
          <a:p>
            <a:pPr marL="0" indent="0">
              <a:spcBef>
                <a:spcPts val="480"/>
              </a:spcBef>
              <a:buSzPts val="2400"/>
              <a:buNone/>
            </a:pPr>
            <a:endParaRPr sz="2400" dirty="0">
              <a:solidFill>
                <a:srgbClr val="000000"/>
              </a:solidFill>
            </a:endParaRPr>
          </a:p>
          <a:p>
            <a:pPr marL="230187" indent="-230187">
              <a:spcBef>
                <a:spcPts val="480"/>
              </a:spcBef>
              <a:buSzPts val="2400"/>
            </a:pPr>
            <a:r>
              <a:rPr lang="en-US" sz="2400" dirty="0"/>
              <a:t>Supporting Student Learning at Home</a:t>
            </a:r>
          </a:p>
          <a:p>
            <a:pPr marL="0" indent="0">
              <a:spcBef>
                <a:spcPts val="480"/>
              </a:spcBef>
              <a:buSzPts val="2400"/>
              <a:buNone/>
            </a:pPr>
            <a:endParaRPr lang="en-US" sz="2400" dirty="0"/>
          </a:p>
          <a:p>
            <a:pPr marL="230187" indent="-230187">
              <a:spcBef>
                <a:spcPts val="480"/>
              </a:spcBef>
              <a:buSzPts val="2400"/>
            </a:pPr>
            <a:r>
              <a:rPr lang="en-US" sz="2400" dirty="0"/>
              <a:t>Schoolwide Plan (House Bill 509-Act 555)</a:t>
            </a:r>
            <a:endParaRPr sz="2400" dirty="0"/>
          </a:p>
          <a:p>
            <a:pPr marL="0" indent="0">
              <a:spcBef>
                <a:spcPts val="480"/>
              </a:spcBef>
              <a:buNone/>
            </a:pPr>
            <a:endParaRPr sz="2400" dirty="0"/>
          </a:p>
          <a:p>
            <a:pPr marL="230187" indent="-230187">
              <a:spcBef>
                <a:spcPts val="480"/>
              </a:spcBef>
              <a:buSzPts val="2400"/>
            </a:pPr>
            <a:r>
              <a:rPr lang="en-US" sz="2400" dirty="0"/>
              <a:t>Appendix</a:t>
            </a:r>
            <a:endParaRPr dirty="0"/>
          </a:p>
          <a:p>
            <a:pPr marL="0" indent="0">
              <a:spcBef>
                <a:spcPts val="480"/>
              </a:spcBef>
              <a:buNone/>
            </a:pPr>
            <a:endParaRPr dirty="0"/>
          </a:p>
          <a:p>
            <a:pPr marL="0" indent="0">
              <a:spcBef>
                <a:spcPts val="480"/>
              </a:spcBef>
              <a:buNone/>
            </a:pPr>
            <a:endParaRPr sz="2400" dirty="0"/>
          </a:p>
          <a:p>
            <a:pPr marL="0" indent="0">
              <a:spcBef>
                <a:spcPts val="480"/>
              </a:spcBef>
              <a:buSzPts val="2400"/>
              <a:buNone/>
            </a:pPr>
            <a:endParaRPr sz="2400" dirty="0"/>
          </a:p>
          <a:p>
            <a:pPr marL="0" indent="0">
              <a:spcBef>
                <a:spcPts val="480"/>
              </a:spcBef>
              <a:buSzPts val="600"/>
              <a:buNone/>
            </a:pPr>
            <a:endParaRPr sz="2400" dirty="0"/>
          </a:p>
          <a:p>
            <a:pPr marL="230188" indent="-230188">
              <a:spcBef>
                <a:spcPts val="480"/>
              </a:spcBef>
              <a:buSzPts val="2400"/>
              <a:buNone/>
            </a:pPr>
            <a:endParaRPr sz="2400" dirty="0"/>
          </a:p>
          <a:p>
            <a:pPr marL="230188" indent="-230188">
              <a:buNone/>
            </a:pPr>
            <a:endParaRPr b="1" dirty="0"/>
          </a:p>
          <a:p>
            <a:pPr marL="0" indent="0">
              <a:buSzPts val="800"/>
              <a:buNone/>
            </a:pPr>
            <a:endParaRPr dirty="0"/>
          </a:p>
          <a:p>
            <a:pPr marL="230188" indent="-230188">
              <a:buNone/>
            </a:pPr>
            <a:endParaRPr dirty="0"/>
          </a:p>
          <a:p>
            <a:pPr marL="230188" indent="-230188">
              <a:buNone/>
            </a:pPr>
            <a:endParaRPr dirty="0"/>
          </a:p>
          <a:p>
            <a:pPr marL="0" indent="0">
              <a:buSzPts val="800"/>
              <a:buNone/>
            </a:pPr>
            <a:endParaRPr i="1" dirty="0">
              <a:solidFill>
                <a:srgbClr val="FF0000"/>
              </a:solidFill>
            </a:endParaRPr>
          </a:p>
          <a:p>
            <a:pPr marL="230188" indent="-230188">
              <a:buNone/>
            </a:pPr>
            <a:endParaRPr dirty="0"/>
          </a:p>
        </p:txBody>
      </p:sp>
      <p:sp>
        <p:nvSpPr>
          <p:cNvPr id="50" name="Google Shape;50;p7"/>
          <p:cNvSpPr txBox="1">
            <a:spLocks noGrp="1"/>
          </p:cNvSpPr>
          <p:nvPr>
            <p:ph type="title"/>
          </p:nvPr>
        </p:nvSpPr>
        <p:spPr>
          <a:xfrm>
            <a:off x="1524000" y="418699"/>
            <a:ext cx="9144000" cy="1295400"/>
          </a:xfrm>
          <a:prstGeom prst="rect">
            <a:avLst/>
          </a:prstGeom>
          <a:noFill/>
          <a:ln>
            <a:noFill/>
          </a:ln>
        </p:spPr>
        <p:txBody>
          <a:bodyPr spcFirstLastPara="1" vert="horz" wrap="square" lIns="91425" tIns="45700" rIns="91425" bIns="45700" rtlCol="0" anchor="ctr" anchorCtr="0">
            <a:noAutofit/>
          </a:bodyPr>
          <a:lstStyle/>
          <a:p>
            <a:pPr>
              <a:buSzPts val="700"/>
            </a:pPr>
            <a:r>
              <a:rPr lang="en-US" sz="2800" dirty="0"/>
              <a:t>Agenda</a:t>
            </a:r>
            <a:endParaRPr dirty="0"/>
          </a:p>
        </p:txBody>
      </p:sp>
      <p:sp>
        <p:nvSpPr>
          <p:cNvPr id="51" name="Google Shape;51;p7"/>
          <p:cNvSpPr txBox="1">
            <a:spLocks noGrp="1"/>
          </p:cNvSpPr>
          <p:nvPr>
            <p:ph type="sldNum" idx="12"/>
          </p:nvPr>
        </p:nvSpPr>
        <p:spPr>
          <a:xfrm>
            <a:off x="8534401" y="6553201"/>
            <a:ext cx="2133599" cy="342899"/>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a:t>
            </a:fld>
            <a:endParaRPr/>
          </a:p>
        </p:txBody>
      </p:sp>
    </p:spTree>
    <p:extLst>
      <p:ext uri="{BB962C8B-B14F-4D97-AF65-F5344CB8AC3E}">
        <p14:creationId xmlns:p14="http://schemas.microsoft.com/office/powerpoint/2010/main" val="587898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533</TotalTime>
  <Words>3813</Words>
  <Application>Microsoft Office PowerPoint</Application>
  <PresentationFormat>Widescreen</PresentationFormat>
  <Paragraphs>372</Paragraphs>
  <Slides>35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Garamond</vt:lpstr>
      <vt:lpstr>Organic</vt:lpstr>
      <vt:lpstr>Wedgewood Elementary Back to School Night</vt:lpstr>
      <vt:lpstr>Agenda</vt:lpstr>
      <vt:lpstr>Louisiana Student Success</vt:lpstr>
      <vt:lpstr>Wildcat Pride in 2019-2020</vt:lpstr>
      <vt:lpstr>Release of Spring 2019 LEAP Student Reports  for ELA, Mathematics, and Social Studies</vt:lpstr>
      <vt:lpstr>Questions to Guide Teacher Conferences</vt:lpstr>
      <vt:lpstr>Agenda</vt:lpstr>
      <vt:lpstr>PowerPoint Presentation</vt:lpstr>
      <vt:lpstr>Agenda</vt:lpstr>
      <vt:lpstr>Louisiana Student Standards</vt:lpstr>
      <vt:lpstr>Our Curriculum</vt:lpstr>
      <vt:lpstr>PowerPoint Presentation</vt:lpstr>
      <vt:lpstr>PowerPoint Presentation</vt:lpstr>
      <vt:lpstr>Agenda</vt:lpstr>
      <vt:lpstr>Parent Engagement</vt:lpstr>
      <vt:lpstr>PowerPoint Presentation</vt:lpstr>
      <vt:lpstr>PowerPoint Presentation</vt:lpstr>
      <vt:lpstr>Agenda</vt:lpstr>
      <vt:lpstr>Building and Assessing Foundational Skills in PK-2</vt:lpstr>
      <vt:lpstr>Progression of PK-2 Foundational Skills</vt:lpstr>
      <vt:lpstr>PK-2 Assessments</vt:lpstr>
      <vt:lpstr>Return to School Guidance</vt:lpstr>
      <vt:lpstr>Wellness and Logistics</vt:lpstr>
      <vt:lpstr>Arrival and Dismissal</vt:lpstr>
      <vt:lpstr>In Case of Illness </vt:lpstr>
      <vt:lpstr>Hygienic Supplies </vt:lpstr>
      <vt:lpstr>Face Masks </vt:lpstr>
      <vt:lpstr>Social Distancing </vt:lpstr>
      <vt:lpstr>Visitors </vt:lpstr>
      <vt:lpstr>Enhanced Cleanliness </vt:lpstr>
      <vt:lpstr>Water Fountains </vt:lpstr>
      <vt:lpstr>Materials Distribution</vt:lpstr>
      <vt:lpstr>Student Supplies</vt:lpstr>
      <vt:lpstr>Arrival/Dismissal</vt:lpstr>
      <vt:lpstr>Classroom Teacher Presentations</vt:lpstr>
    </vt:vector>
  </TitlesOfParts>
  <Company>East Baton Rouge Parish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Wedgewood Elementary Open House</dc:title>
  <dc:creator>Brandy Williams</dc:creator>
  <cp:lastModifiedBy>Brandy D. Williams</cp:lastModifiedBy>
  <cp:revision>13</cp:revision>
  <cp:lastPrinted>2020-09-08T17:33:18Z</cp:lastPrinted>
  <dcterms:created xsi:type="dcterms:W3CDTF">2020-09-08T16:58:35Z</dcterms:created>
  <dcterms:modified xsi:type="dcterms:W3CDTF">2020-10-23T18:44:44Z</dcterms:modified>
</cp:coreProperties>
</file>