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bwilliams13\Downloads\2020-2021%20SWP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D621-FB24-4193-8125-B8E08DCF2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Wedgewood Elementary</a:t>
            </a:r>
            <a:br>
              <a:rPr lang="en-US" dirty="0"/>
            </a:br>
            <a:r>
              <a:rPr lang="en-US" dirty="0"/>
              <a:t>School Wide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FC417-0DBF-4C18-9345-5EBC51889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10, 2020</a:t>
            </a:r>
          </a:p>
        </p:txBody>
      </p:sp>
    </p:spTree>
    <p:extLst>
      <p:ext uri="{BB962C8B-B14F-4D97-AF65-F5344CB8AC3E}">
        <p14:creationId xmlns:p14="http://schemas.microsoft.com/office/powerpoint/2010/main" val="157019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0507-3D5A-4587-82EF-4CB42A08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2020-2021 SWP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A939-29C5-48D0-8066-26A41E294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School Wide Plan 2020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1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02E0-C3B4-4CFA-A90C-C2BE8330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2FA07-2AB1-43BF-BA69-7B5B2D9D4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for your continued support! </a:t>
            </a:r>
          </a:p>
        </p:txBody>
      </p:sp>
    </p:spTree>
    <p:extLst>
      <p:ext uri="{BB962C8B-B14F-4D97-AF65-F5344CB8AC3E}">
        <p14:creationId xmlns:p14="http://schemas.microsoft.com/office/powerpoint/2010/main" val="385995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25C3-44B0-4BCD-9605-026D27E6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 and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7C91-5B8C-4F03-B22B-E5221BCC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/>
              <a:t>East Baton Rouge Parish School System District Vision and Mission Statements</a:t>
            </a:r>
          </a:p>
          <a:p>
            <a:r>
              <a:rPr lang="en-US" dirty="0"/>
              <a:t> </a:t>
            </a:r>
          </a:p>
          <a:p>
            <a:r>
              <a:rPr lang="en-US" b="1" i="1" dirty="0"/>
              <a:t> </a:t>
            </a:r>
            <a:endParaRPr lang="en-US" dirty="0"/>
          </a:p>
          <a:p>
            <a:r>
              <a:rPr lang="en-US" b="1" i="1" dirty="0"/>
              <a:t>Mission:</a:t>
            </a:r>
            <a:r>
              <a:rPr lang="en-US" dirty="0"/>
              <a:t>	The East Baton Rouge Parish School System, in partnership with our community, educates all students to their maximum potential in a caring, rigorous and safe environment.</a:t>
            </a:r>
          </a:p>
          <a:p>
            <a:r>
              <a:rPr lang="en-US" b="1" i="1" dirty="0"/>
              <a:t> </a:t>
            </a:r>
            <a:endParaRPr lang="en-US" dirty="0"/>
          </a:p>
          <a:p>
            <a:r>
              <a:rPr lang="en-US" b="1" i="1" dirty="0"/>
              <a:t>Vision:</a:t>
            </a:r>
            <a:r>
              <a:rPr lang="en-US" dirty="0"/>
              <a:t>	All East Baton Rouge Parish School System students will graduate with the knowledge, skills and values necessary to become active and successful members of a dynamic learning community.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 </a:t>
            </a:r>
          </a:p>
          <a:p>
            <a:r>
              <a:rPr lang="x-none" b="1" dirty="0"/>
              <a:t>School </a:t>
            </a:r>
            <a:r>
              <a:rPr lang="en-US" b="1" dirty="0"/>
              <a:t>Vision and </a:t>
            </a:r>
            <a:r>
              <a:rPr lang="x-none" b="1" dirty="0"/>
              <a:t>Mission Statement</a:t>
            </a:r>
            <a:endParaRPr lang="en-US" b="1" dirty="0"/>
          </a:p>
          <a:p>
            <a:r>
              <a:rPr lang="en-US" b="1" i="1" dirty="0"/>
              <a:t>Vision:	</a:t>
            </a:r>
            <a:r>
              <a:rPr lang="en-US" dirty="0"/>
              <a:t>Our vision is to be a school of academic excellence, dedicated to creating a structured, nurturing environment that promotes and inspires leadership and success for all students, teacher, and stakeholders.</a:t>
            </a:r>
          </a:p>
          <a:p>
            <a:r>
              <a:rPr lang="en-US" dirty="0"/>
              <a:t> </a:t>
            </a:r>
          </a:p>
          <a:p>
            <a:r>
              <a:rPr lang="en-US" b="1" i="1" dirty="0"/>
              <a:t>Mission:</a:t>
            </a:r>
            <a:r>
              <a:rPr lang="en-US" dirty="0"/>
              <a:t>	Our mission is to develop students as independent thinkers with the goal to succeed in a culturally diverse world and grow as inspirational leaders, engaged scholars, and lifelong learners.</a:t>
            </a:r>
          </a:p>
          <a:p>
            <a:r>
              <a:rPr lang="en-US" dirty="0"/>
              <a:t>	</a:t>
            </a:r>
          </a:p>
          <a:p>
            <a:r>
              <a:rPr lang="x-none" b="1" dirty="0"/>
              <a:t> </a:t>
            </a:r>
            <a:endParaRPr lang="en-US" b="1" dirty="0"/>
          </a:p>
          <a:p>
            <a:r>
              <a:rPr lang="x-none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E990-8271-478F-BD38-A48B684E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506A90-C6BA-4091-A08A-C1C54D3074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19977" y="2557464"/>
          <a:ext cx="7952045" cy="3317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492">
                  <a:extLst>
                    <a:ext uri="{9D8B030D-6E8A-4147-A177-3AD203B41FA5}">
                      <a16:colId xmlns:a16="http://schemas.microsoft.com/office/drawing/2014/main" val="4073655050"/>
                    </a:ext>
                  </a:extLst>
                </a:gridCol>
                <a:gridCol w="3659531">
                  <a:extLst>
                    <a:ext uri="{9D8B030D-6E8A-4147-A177-3AD203B41FA5}">
                      <a16:colId xmlns:a16="http://schemas.microsoft.com/office/drawing/2014/main" val="525073003"/>
                    </a:ext>
                  </a:extLst>
                </a:gridCol>
                <a:gridCol w="3976022">
                  <a:extLst>
                    <a:ext uri="{9D8B030D-6E8A-4147-A177-3AD203B41FA5}">
                      <a16:colId xmlns:a16="http://schemas.microsoft.com/office/drawing/2014/main" val="3584796897"/>
                    </a:ext>
                  </a:extLst>
                </a:gridCol>
              </a:tblGrid>
              <a:tr h="15251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STRENGTHS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SOURCE/INSTRUMENT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extLst>
                  <a:ext uri="{0D108BD9-81ED-4DB2-BD59-A6C34878D82A}">
                    <a16:rowId xmlns:a16="http://schemas.microsoft.com/office/drawing/2014/main" val="3807970715"/>
                  </a:ext>
                </a:extLst>
              </a:tr>
              <a:tr h="11083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Fourth grade students had the greatest percent proficient (Mastery, Advance, &amp; Basic) on LEAP 2025 Spring assessment. Spring ELA LEAP 2025. 69 Students took the test.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4% scored Advance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21% scored Mastery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32% scored Basic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tc>
                  <a:txBody>
                    <a:bodyPr/>
                    <a:lstStyle/>
                    <a:p>
                      <a:pPr marL="2286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Spring 2019 LEAP 2025 Data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extLst>
                  <a:ext uri="{0D108BD9-81ED-4DB2-BD59-A6C34878D82A}">
                    <a16:rowId xmlns:a16="http://schemas.microsoft.com/office/drawing/2014/main" val="388770871"/>
                  </a:ext>
                </a:extLst>
              </a:tr>
              <a:tr h="110834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Fourth grade students had the greatest percent proficient (Mastery Advance, &amp; Basic) on LEAP 2025 Spring assessment. Spring Math LEAP 2025. 69 Students took the test.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40% scored Advance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14% scored Mastery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21% scored Basic</a:t>
                      </a: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     Spring 2019 LEAP 2025 Data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extLst>
                  <a:ext uri="{0D108BD9-81ED-4DB2-BD59-A6C34878D82A}">
                    <a16:rowId xmlns:a16="http://schemas.microsoft.com/office/drawing/2014/main" val="3997395260"/>
                  </a:ext>
                </a:extLst>
              </a:tr>
              <a:tr h="9486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Fourth grade social studies had the greatest percent proficient (Mastery, Advance, Basic) on LEAP 2025 Spring assessment. Spring S.S. LEAP 2025. 69 students took the test.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1% scored Advance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6% scored Mastery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18% scored Basic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                                           Spring 2019 LEAP 2025 Data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00" marR="56800" marT="0" marB="0" anchor="ctr"/>
                </a:tc>
                <a:extLst>
                  <a:ext uri="{0D108BD9-81ED-4DB2-BD59-A6C34878D82A}">
                    <a16:rowId xmlns:a16="http://schemas.microsoft.com/office/drawing/2014/main" val="2696629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80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6C45-5171-4EDB-8416-9364A2FE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Improvement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101F78-E5EB-4F83-B5B3-39EEB9B785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66864" y="2557463"/>
          <a:ext cx="7258271" cy="3317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79">
                  <a:extLst>
                    <a:ext uri="{9D8B030D-6E8A-4147-A177-3AD203B41FA5}">
                      <a16:colId xmlns:a16="http://schemas.microsoft.com/office/drawing/2014/main" val="3784001221"/>
                    </a:ext>
                  </a:extLst>
                </a:gridCol>
                <a:gridCol w="3340256">
                  <a:extLst>
                    <a:ext uri="{9D8B030D-6E8A-4147-A177-3AD203B41FA5}">
                      <a16:colId xmlns:a16="http://schemas.microsoft.com/office/drawing/2014/main" val="606499547"/>
                    </a:ext>
                  </a:extLst>
                </a:gridCol>
                <a:gridCol w="3629136">
                  <a:extLst>
                    <a:ext uri="{9D8B030D-6E8A-4147-A177-3AD203B41FA5}">
                      <a16:colId xmlns:a16="http://schemas.microsoft.com/office/drawing/2014/main" val="2296309608"/>
                    </a:ext>
                  </a:extLst>
                </a:gridCol>
              </a:tblGrid>
              <a:tr h="1371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WEAKNESSES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DATA SOURCE/INSTRUMENT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extLst>
                  <a:ext uri="{0D108BD9-81ED-4DB2-BD59-A6C34878D82A}">
                    <a16:rowId xmlns:a16="http://schemas.microsoft.com/office/drawing/2014/main" val="2951099151"/>
                  </a:ext>
                </a:extLst>
              </a:tr>
              <a:tr h="10116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Third grade students had the lowest percent proficient on LEAP 2025 Spring assessment. Spring ELA LEAP 2025. 72 students took the test.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2% scored Advance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10% scored Mastery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14% scored Basic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13% Approaching Basic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21% Unsatisfactory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Spring 2019 LEAP 2025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extLst>
                  <a:ext uri="{0D108BD9-81ED-4DB2-BD59-A6C34878D82A}">
                    <a16:rowId xmlns:a16="http://schemas.microsoft.com/office/drawing/2014/main" val="3545911940"/>
                  </a:ext>
                </a:extLst>
              </a:tr>
              <a:tr h="115738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Third grade student had the lowest percent proficient on LEAP 2025 Spring assessment. Spring Math LEAP 2025. 72 students took the test.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1% scored Advance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4% scored Mastery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8% scored Basic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18% Approaching Basic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27% Unsatisfactory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Spring 2019 LEAP 2025 Data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extLst>
                  <a:ext uri="{0D108BD9-81ED-4DB2-BD59-A6C34878D82A}">
                    <a16:rowId xmlns:a16="http://schemas.microsoft.com/office/drawing/2014/main" val="1268238272"/>
                  </a:ext>
                </a:extLst>
              </a:tr>
              <a:tr h="101164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Third grade Social Studies had the lowest percent proficient on LEAP 2015 Spring Assessment. Spring S.S. LEAP 2025.  72 students took the test.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              2 % Advance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4% Mastery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7 % Basic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19% Approaching Basic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800">
                          <a:effectLst/>
                        </a:rPr>
                        <a:t>24% Unsatisfactory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                                       Spring 2019 LEAP 2025 Data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45" marR="51845" marT="0" marB="0" anchor="ctr"/>
                </a:tc>
                <a:extLst>
                  <a:ext uri="{0D108BD9-81ED-4DB2-BD59-A6C34878D82A}">
                    <a16:rowId xmlns:a16="http://schemas.microsoft.com/office/drawing/2014/main" val="30319803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33AB17C-3352-4839-B6A4-D97D3A639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Ib: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Weaknesses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Rank-order the identified areas of weakness (3-5) from the cognitive data (student performance):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IIb: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 Factors to Weaknesses based on Data Triangulation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(must list at least three findings to justify a contributing factor)</a:t>
            </a: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the contributing factors from the cognitive, attitudinal, behavioral, and archival data of the previously identified weaknesses: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7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115-CFFB-49ED-858E-01990D1D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A0B19F-5C8A-4265-AB36-65315216A7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7325" y="2970467"/>
          <a:ext cx="9277350" cy="2496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883">
                  <a:extLst>
                    <a:ext uri="{9D8B030D-6E8A-4147-A177-3AD203B41FA5}">
                      <a16:colId xmlns:a16="http://schemas.microsoft.com/office/drawing/2014/main" val="4006167478"/>
                    </a:ext>
                  </a:extLst>
                </a:gridCol>
                <a:gridCol w="1313910">
                  <a:extLst>
                    <a:ext uri="{9D8B030D-6E8A-4147-A177-3AD203B41FA5}">
                      <a16:colId xmlns:a16="http://schemas.microsoft.com/office/drawing/2014/main" val="525441322"/>
                    </a:ext>
                  </a:extLst>
                </a:gridCol>
                <a:gridCol w="1371037">
                  <a:extLst>
                    <a:ext uri="{9D8B030D-6E8A-4147-A177-3AD203B41FA5}">
                      <a16:colId xmlns:a16="http://schemas.microsoft.com/office/drawing/2014/main" val="1540241712"/>
                    </a:ext>
                  </a:extLst>
                </a:gridCol>
                <a:gridCol w="1256784">
                  <a:extLst>
                    <a:ext uri="{9D8B030D-6E8A-4147-A177-3AD203B41FA5}">
                      <a16:colId xmlns:a16="http://schemas.microsoft.com/office/drawing/2014/main" val="1194050126"/>
                    </a:ext>
                  </a:extLst>
                </a:gridCol>
                <a:gridCol w="1371037">
                  <a:extLst>
                    <a:ext uri="{9D8B030D-6E8A-4147-A177-3AD203B41FA5}">
                      <a16:colId xmlns:a16="http://schemas.microsoft.com/office/drawing/2014/main" val="1903323730"/>
                    </a:ext>
                  </a:extLst>
                </a:gridCol>
                <a:gridCol w="2888699">
                  <a:extLst>
                    <a:ext uri="{9D8B030D-6E8A-4147-A177-3AD203B41FA5}">
                      <a16:colId xmlns:a16="http://schemas.microsoft.com/office/drawing/2014/main" val="2120041262"/>
                    </a:ext>
                  </a:extLst>
                </a:gridCol>
              </a:tblGrid>
              <a:tr h="290830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Core Academics: ELA, Math, Science, Social Studies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0799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Weaknesses: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3rd grade 2019 Social Studies Spring 2019 data indicated 80% scored below proficient (approaching and unsatisfactory)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r>
                        <a:rPr lang="en-US" sz="1000" baseline="30000">
                          <a:effectLst/>
                        </a:rPr>
                        <a:t>th</a:t>
                      </a:r>
                      <a:r>
                        <a:rPr lang="en-US" sz="1000">
                          <a:effectLst/>
                        </a:rPr>
                        <a:t> grade 2019 Math Spring 2019 data indicated 80% scored below proficient (approaching and unsatisfactory)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962011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Objectives: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 objective is an expression of the desired specific outcome. Each should be clearly stated, measurable, linked to the stated goal, and realistic. </a:t>
                      </a:r>
                      <a:r>
                        <a:rPr lang="en-US" sz="900" u="sng">
                          <a:effectLst/>
                        </a:rPr>
                        <a:t>Identify objectives for each Core Academic area and the subgroups.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 increase students 2019-2020 Math Assessment Index for all grade levels: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--5</a:t>
                      </a:r>
                      <a:r>
                        <a:rPr lang="en-US" sz="1000" baseline="30000">
                          <a:effectLst/>
                        </a:rPr>
                        <a:t>th</a:t>
                      </a:r>
                      <a:r>
                        <a:rPr lang="en-US" sz="1000">
                          <a:effectLst/>
                        </a:rPr>
                        <a:t> grade: 50 % of students will meet their growth target.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--4</a:t>
                      </a:r>
                      <a:r>
                        <a:rPr lang="en-US" sz="1000" baseline="30000">
                          <a:effectLst/>
                        </a:rPr>
                        <a:t>th</a:t>
                      </a:r>
                      <a:r>
                        <a:rPr lang="en-US" sz="1000">
                          <a:effectLst/>
                        </a:rPr>
                        <a:t> grade:  50% of students will meet their growth target.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--3</a:t>
                      </a:r>
                      <a:r>
                        <a:rPr lang="en-US" sz="1000" baseline="30000">
                          <a:effectLst/>
                        </a:rPr>
                        <a:t>rd</a:t>
                      </a:r>
                      <a:r>
                        <a:rPr lang="en-US" sz="1000">
                          <a:effectLst/>
                        </a:rPr>
                        <a:t> grade—50% of students will maintain their growth target.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681924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Evidence-Based Strategies: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Data-Driven Decision Making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Response to Intervention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Job-Embedded PD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Technology Integration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 </a:t>
                      </a:r>
                      <a:r>
                        <a:rPr lang="en-US" sz="1000" dirty="0">
                          <a:effectLst/>
                        </a:rPr>
                        <a:t>Other : 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27305" marB="27305" anchor="ctr"/>
                </a:tc>
                <a:extLst>
                  <a:ext uri="{0D108BD9-81ED-4DB2-BD59-A6C34878D82A}">
                    <a16:rowId xmlns:a16="http://schemas.microsoft.com/office/drawing/2014/main" val="324081980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8CDC744-4962-469A-AC76-8EC129A23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1400" b="1" i="0" u="none" strike="noStrike" cap="none" normalizeH="0" baseline="0" bmk="">
                <a:ln>
                  <a:noFill/>
                </a:ln>
                <a:solidFill>
                  <a:srgbClr val="365F9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ction Plan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Title I Schoolwide Program Components:  </a:t>
            </a: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1, 2, 3, 4, 6, 7, 8</a:t>
            </a:r>
            <a:r>
              <a:rPr kumimoji="0" lang="en-US" altLang="en-US" sz="1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ESSA Schoolwide Plan Requirements 2 and 3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0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7F1E-58DF-43FE-B0A2-68C02788C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00" y="613017"/>
            <a:ext cx="9316671" cy="789176"/>
          </a:xfrm>
        </p:spPr>
        <p:txBody>
          <a:bodyPr/>
          <a:lstStyle/>
          <a:p>
            <a:r>
              <a:rPr lang="en-US" dirty="0"/>
              <a:t>ELA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8121661-B10B-460F-9F74-57C74279E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4188"/>
              </p:ext>
            </p:extLst>
          </p:nvPr>
        </p:nvGraphicFramePr>
        <p:xfrm>
          <a:off x="2155243" y="1172921"/>
          <a:ext cx="7588250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9442724" imgH="6322272" progId="Word.Document.12">
                  <p:embed/>
                </p:oleObj>
              </mc:Choice>
              <mc:Fallback>
                <p:oleObj name="Document" r:id="rId3" imgW="9442724" imgH="63222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5243" y="1172921"/>
                        <a:ext cx="7588250" cy="507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409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F108-68BA-41D6-900B-11B356FC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Math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AE5000-AF0A-41D2-B714-92DE35DB8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08877"/>
              </p:ext>
            </p:extLst>
          </p:nvPr>
        </p:nvGraphicFramePr>
        <p:xfrm>
          <a:off x="2647761" y="1959950"/>
          <a:ext cx="6127124" cy="422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8699254" imgH="6312916" progId="Word.Document.12">
                  <p:embed/>
                </p:oleObj>
              </mc:Choice>
              <mc:Fallback>
                <p:oleObj name="Document" r:id="rId3" imgW="8699254" imgH="63129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7761" y="1959950"/>
                        <a:ext cx="6127124" cy="422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52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99441-A048-4ADC-9513-71FFD739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2688"/>
            <a:ext cx="9484451" cy="678888"/>
          </a:xfrm>
        </p:spPr>
        <p:txBody>
          <a:bodyPr>
            <a:normAutofit fontScale="90000"/>
          </a:bodyPr>
          <a:lstStyle/>
          <a:p>
            <a:r>
              <a:rPr lang="en-US" dirty="0"/>
              <a:t>Science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12BB26-577F-433F-AD48-AE985FC30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721040"/>
              </p:ext>
            </p:extLst>
          </p:nvPr>
        </p:nvGraphicFramePr>
        <p:xfrm>
          <a:off x="2505132" y="1197620"/>
          <a:ext cx="7064987" cy="512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ocument" r:id="rId3" imgW="8699254" imgH="6312916" progId="Word.Document.12">
                  <p:embed/>
                </p:oleObj>
              </mc:Choice>
              <mc:Fallback>
                <p:oleObj name="Document" r:id="rId3" imgW="8699254" imgH="63129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132" y="1197620"/>
                        <a:ext cx="7064987" cy="512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7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3A6E9-531F-45F3-8C96-CA6BD2E0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99798"/>
            <a:ext cx="9341838" cy="477552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Studies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FD68F7-747B-459A-9C45-30DE46840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348884"/>
              </p:ext>
            </p:extLst>
          </p:nvPr>
        </p:nvGraphicFramePr>
        <p:xfrm>
          <a:off x="2626424" y="1255386"/>
          <a:ext cx="6939152" cy="503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Document" r:id="rId3" imgW="8699254" imgH="6312916" progId="Word.Document.12">
                  <p:embed/>
                </p:oleObj>
              </mc:Choice>
              <mc:Fallback>
                <p:oleObj name="Document" r:id="rId3" imgW="8699254" imgH="63129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6424" y="1255386"/>
                        <a:ext cx="6939152" cy="503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829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797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Garamond</vt:lpstr>
      <vt:lpstr>Symbol</vt:lpstr>
      <vt:lpstr>Times New Roman</vt:lpstr>
      <vt:lpstr>Organic</vt:lpstr>
      <vt:lpstr>Microsoft Word Document</vt:lpstr>
      <vt:lpstr>Wedgewood Elementary School Wide Plan</vt:lpstr>
      <vt:lpstr>Vision and Mission</vt:lpstr>
      <vt:lpstr>Strengths </vt:lpstr>
      <vt:lpstr>Areas of Improvement</vt:lpstr>
      <vt:lpstr>Action Plan</vt:lpstr>
      <vt:lpstr>ELA</vt:lpstr>
      <vt:lpstr>Math</vt:lpstr>
      <vt:lpstr>Science</vt:lpstr>
      <vt:lpstr>Social Studies</vt:lpstr>
      <vt:lpstr>2020-2021 SWP Plan</vt:lpstr>
      <vt:lpstr>Thanks!!!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Wedgewood Elementary School Wide Plan</dc:title>
  <dc:creator>Brandy D. Williams</dc:creator>
  <cp:lastModifiedBy>Brandy D. Williams</cp:lastModifiedBy>
  <cp:revision>2</cp:revision>
  <dcterms:created xsi:type="dcterms:W3CDTF">2020-10-23T18:48:35Z</dcterms:created>
  <dcterms:modified xsi:type="dcterms:W3CDTF">2020-10-23T19:03:24Z</dcterms:modified>
</cp:coreProperties>
</file>